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99"/>
  </p:notesMasterIdLst>
  <p:sldIdLst>
    <p:sldId id="547" r:id="rId2"/>
    <p:sldId id="1948" r:id="rId3"/>
    <p:sldId id="1473" r:id="rId4"/>
    <p:sldId id="1129" r:id="rId5"/>
    <p:sldId id="1935" r:id="rId6"/>
    <p:sldId id="1130" r:id="rId7"/>
    <p:sldId id="2017" r:id="rId8"/>
    <p:sldId id="1500" r:id="rId9"/>
    <p:sldId id="1504" r:id="rId10"/>
    <p:sldId id="1501" r:id="rId11"/>
    <p:sldId id="261" r:id="rId12"/>
    <p:sldId id="259" r:id="rId13"/>
    <p:sldId id="260" r:id="rId14"/>
    <p:sldId id="2018" r:id="rId15"/>
    <p:sldId id="2019" r:id="rId16"/>
    <p:sldId id="812" r:id="rId17"/>
    <p:sldId id="1938" r:id="rId18"/>
    <p:sldId id="2015" r:id="rId19"/>
    <p:sldId id="265" r:id="rId20"/>
    <p:sldId id="2014" r:id="rId21"/>
    <p:sldId id="2013" r:id="rId22"/>
    <p:sldId id="262" r:id="rId23"/>
    <p:sldId id="1939" r:id="rId24"/>
    <p:sldId id="266" r:id="rId25"/>
    <p:sldId id="1941" r:id="rId26"/>
    <p:sldId id="1942" r:id="rId27"/>
    <p:sldId id="271" r:id="rId28"/>
    <p:sldId id="1940" r:id="rId29"/>
    <p:sldId id="1943" r:id="rId30"/>
    <p:sldId id="1944" r:id="rId31"/>
    <p:sldId id="1945" r:id="rId32"/>
    <p:sldId id="1946" r:id="rId33"/>
    <p:sldId id="1953" r:id="rId34"/>
    <p:sldId id="1954" r:id="rId35"/>
    <p:sldId id="1956" r:id="rId36"/>
    <p:sldId id="1955" r:id="rId37"/>
    <p:sldId id="1947" r:id="rId38"/>
    <p:sldId id="1949" r:id="rId39"/>
    <p:sldId id="1950" r:id="rId40"/>
    <p:sldId id="1951" r:id="rId41"/>
    <p:sldId id="1952" r:id="rId42"/>
    <p:sldId id="1962" r:id="rId43"/>
    <p:sldId id="1957" r:id="rId44"/>
    <p:sldId id="1958" r:id="rId45"/>
    <p:sldId id="1959" r:id="rId46"/>
    <p:sldId id="1960" r:id="rId47"/>
    <p:sldId id="1961" r:id="rId48"/>
    <p:sldId id="1965" r:id="rId49"/>
    <p:sldId id="1967" r:id="rId50"/>
    <p:sldId id="1963" r:id="rId51"/>
    <p:sldId id="1964" r:id="rId52"/>
    <p:sldId id="1966" r:id="rId53"/>
    <p:sldId id="1968" r:id="rId54"/>
    <p:sldId id="1969" r:id="rId55"/>
    <p:sldId id="1970" r:id="rId56"/>
    <p:sldId id="1972" r:id="rId57"/>
    <p:sldId id="268" r:id="rId58"/>
    <p:sldId id="2010" r:id="rId59"/>
    <p:sldId id="1973" r:id="rId60"/>
    <p:sldId id="1974" r:id="rId61"/>
    <p:sldId id="1975" r:id="rId62"/>
    <p:sldId id="1976" r:id="rId63"/>
    <p:sldId id="2016" r:id="rId64"/>
    <p:sldId id="1977" r:id="rId65"/>
    <p:sldId id="1994" r:id="rId66"/>
    <p:sldId id="1995" r:id="rId67"/>
    <p:sldId id="1979" r:id="rId68"/>
    <p:sldId id="1980" r:id="rId69"/>
    <p:sldId id="1981" r:id="rId70"/>
    <p:sldId id="1983" r:id="rId71"/>
    <p:sldId id="2020" r:id="rId72"/>
    <p:sldId id="2021" r:id="rId73"/>
    <p:sldId id="2022" r:id="rId74"/>
    <p:sldId id="1984" r:id="rId75"/>
    <p:sldId id="1985" r:id="rId76"/>
    <p:sldId id="1986" r:id="rId77"/>
    <p:sldId id="2012" r:id="rId78"/>
    <p:sldId id="1987" r:id="rId79"/>
    <p:sldId id="1988" r:id="rId80"/>
    <p:sldId id="1989" r:id="rId81"/>
    <p:sldId id="1990" r:id="rId82"/>
    <p:sldId id="1991" r:id="rId83"/>
    <p:sldId id="1992" r:id="rId84"/>
    <p:sldId id="1993" r:id="rId85"/>
    <p:sldId id="1996" r:id="rId86"/>
    <p:sldId id="1997" r:id="rId87"/>
    <p:sldId id="1998" r:id="rId88"/>
    <p:sldId id="1999" r:id="rId89"/>
    <p:sldId id="2000" r:id="rId90"/>
    <p:sldId id="2001" r:id="rId91"/>
    <p:sldId id="2002" r:id="rId92"/>
    <p:sldId id="2003" r:id="rId93"/>
    <p:sldId id="2004" r:id="rId94"/>
    <p:sldId id="2005" r:id="rId95"/>
    <p:sldId id="2007" r:id="rId96"/>
    <p:sldId id="2008" r:id="rId97"/>
    <p:sldId id="2009" r:id="rId9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33CC"/>
    <a:srgbClr val="FF0000"/>
    <a:srgbClr val="8C8492"/>
    <a:srgbClr val="573890"/>
    <a:srgbClr val="009900"/>
    <a:srgbClr val="FF7C80"/>
    <a:srgbClr val="FFFF99"/>
    <a:srgbClr val="FFFF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60" autoAdjust="0"/>
    <p:restoredTop sz="94434" autoAdjust="0"/>
  </p:normalViewPr>
  <p:slideViewPr>
    <p:cSldViewPr>
      <p:cViewPr varScale="1">
        <p:scale>
          <a:sx n="74" d="100"/>
          <a:sy n="74" d="100"/>
        </p:scale>
        <p:origin x="13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2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de-DE"/>
          </a:p>
        </p:txBody>
      </p:sp>
      <p:sp>
        <p:nvSpPr>
          <p:cNvPr id="2334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de-DE"/>
          </a:p>
        </p:txBody>
      </p:sp>
      <p:sp>
        <p:nvSpPr>
          <p:cNvPr id="2334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34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334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de-DE"/>
          </a:p>
        </p:txBody>
      </p:sp>
      <p:sp>
        <p:nvSpPr>
          <p:cNvPr id="2334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608B2087-51F4-4DB3-8E48-439BAB2AE065}" type="slidenum">
              <a:rPr lang="de-DE"/>
              <a:pPr/>
              <a:t>‹Nr.›</a:t>
            </a:fld>
            <a:endParaRPr lang="de-DE"/>
          </a:p>
        </p:txBody>
      </p:sp>
    </p:spTree>
    <p:extLst>
      <p:ext uri="{BB962C8B-B14F-4D97-AF65-F5344CB8AC3E}">
        <p14:creationId xmlns:p14="http://schemas.microsoft.com/office/powerpoint/2010/main" val="31282503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33391E-0265-4567-ADCB-5BC0BEE9E1BB}" type="slidenum">
              <a:rPr lang="de-DE"/>
              <a:pPr/>
              <a:t>1</a:t>
            </a:fld>
            <a:endParaRPr lang="de-DE"/>
          </a:p>
        </p:txBody>
      </p:sp>
      <p:sp>
        <p:nvSpPr>
          <p:cNvPr id="1911810" name="Rectangle 2"/>
          <p:cNvSpPr>
            <a:spLocks noGrp="1" noRot="1" noChangeAspect="1" noChangeArrowheads="1" noTextEdit="1"/>
          </p:cNvSpPr>
          <p:nvPr>
            <p:ph type="sldImg"/>
          </p:nvPr>
        </p:nvSpPr>
        <p:spPr>
          <a:ln/>
        </p:spPr>
      </p:sp>
      <p:sp>
        <p:nvSpPr>
          <p:cNvPr id="1911811"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4058621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DCBAC3-3544-4EE1-869A-9F1601CF77FC}" type="slidenum">
              <a:rPr lang="de-DE"/>
              <a:pPr/>
              <a:t>10</a:t>
            </a:fld>
            <a:endParaRPr lang="de-DE"/>
          </a:p>
        </p:txBody>
      </p:sp>
      <p:sp>
        <p:nvSpPr>
          <p:cNvPr id="2589698" name="Rectangle 2"/>
          <p:cNvSpPr>
            <a:spLocks noGrp="1" noRot="1" noChangeAspect="1" noChangeArrowheads="1" noTextEdit="1"/>
          </p:cNvSpPr>
          <p:nvPr>
            <p:ph type="sldImg"/>
          </p:nvPr>
        </p:nvSpPr>
        <p:spPr>
          <a:ln/>
        </p:spPr>
      </p:sp>
      <p:sp>
        <p:nvSpPr>
          <p:cNvPr id="2589699"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4058366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4FCF74-9E79-4C7D-B8A6-7A9CA79EBDE5}" type="slidenum">
              <a:rPr lang="de-DE"/>
              <a:pPr/>
              <a:t>11</a:t>
            </a:fld>
            <a:endParaRPr lang="de-DE"/>
          </a:p>
        </p:txBody>
      </p:sp>
      <p:sp>
        <p:nvSpPr>
          <p:cNvPr id="1920002" name="Rectangle 2"/>
          <p:cNvSpPr>
            <a:spLocks noGrp="1" noRot="1" noChangeAspect="1" noChangeArrowheads="1" noTextEdit="1"/>
          </p:cNvSpPr>
          <p:nvPr>
            <p:ph type="sldImg"/>
          </p:nvPr>
        </p:nvSpPr>
        <p:spPr>
          <a:ln/>
        </p:spPr>
      </p:sp>
      <p:sp>
        <p:nvSpPr>
          <p:cNvPr id="1920003"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750572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AC9127-82ED-4C0D-8DEA-69D703FCC0FE}" type="slidenum">
              <a:rPr lang="de-DE"/>
              <a:pPr/>
              <a:t>12</a:t>
            </a:fld>
            <a:endParaRPr lang="de-DE"/>
          </a:p>
        </p:txBody>
      </p:sp>
      <p:sp>
        <p:nvSpPr>
          <p:cNvPr id="1922050" name="Rectangle 2"/>
          <p:cNvSpPr>
            <a:spLocks noGrp="1" noRot="1" noChangeAspect="1" noChangeArrowheads="1" noTextEdit="1"/>
          </p:cNvSpPr>
          <p:nvPr>
            <p:ph type="sldImg"/>
          </p:nvPr>
        </p:nvSpPr>
        <p:spPr>
          <a:ln/>
        </p:spPr>
      </p:sp>
      <p:sp>
        <p:nvSpPr>
          <p:cNvPr id="1922051"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3234576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D680D8-99C5-4042-B72E-E147BAD3F424}" type="slidenum">
              <a:rPr lang="de-DE"/>
              <a:pPr/>
              <a:t>13</a:t>
            </a:fld>
            <a:endParaRPr lang="de-DE"/>
          </a:p>
        </p:txBody>
      </p:sp>
      <p:sp>
        <p:nvSpPr>
          <p:cNvPr id="1923074" name="Rectangle 2"/>
          <p:cNvSpPr>
            <a:spLocks noGrp="1" noRot="1" noChangeAspect="1" noChangeArrowheads="1" noTextEdit="1"/>
          </p:cNvSpPr>
          <p:nvPr>
            <p:ph type="sldImg"/>
          </p:nvPr>
        </p:nvSpPr>
        <p:spPr>
          <a:ln/>
        </p:spPr>
      </p:sp>
      <p:sp>
        <p:nvSpPr>
          <p:cNvPr id="1923075"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2885299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14</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2880923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15</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2114118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530CB-C8A5-4B9B-9C56-15619C3BBAFB}" type="slidenum">
              <a:rPr lang="de-DE"/>
              <a:pPr/>
              <a:t>16</a:t>
            </a:fld>
            <a:endParaRPr lang="de-DE"/>
          </a:p>
        </p:txBody>
      </p:sp>
      <p:sp>
        <p:nvSpPr>
          <p:cNvPr id="1925122" name="Rectangle 2"/>
          <p:cNvSpPr>
            <a:spLocks noGrp="1" noRot="1" noChangeAspect="1" noChangeArrowheads="1" noTextEdit="1"/>
          </p:cNvSpPr>
          <p:nvPr>
            <p:ph type="sldImg"/>
          </p:nvPr>
        </p:nvSpPr>
        <p:spPr>
          <a:ln/>
        </p:spPr>
      </p:sp>
      <p:sp>
        <p:nvSpPr>
          <p:cNvPr id="1925123"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3847523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17</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2944986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B64AE-8F41-4153-AD8C-AB884F4F92F2}" type="slidenum">
              <a:rPr lang="de-DE"/>
              <a:pPr/>
              <a:t>18</a:t>
            </a:fld>
            <a:endParaRPr lang="de-DE"/>
          </a:p>
        </p:txBody>
      </p:sp>
      <p:sp>
        <p:nvSpPr>
          <p:cNvPr id="1926146" name="Rectangle 2"/>
          <p:cNvSpPr>
            <a:spLocks noGrp="1" noRot="1" noChangeAspect="1" noChangeArrowheads="1" noTextEdit="1"/>
          </p:cNvSpPr>
          <p:nvPr>
            <p:ph type="sldImg"/>
          </p:nvPr>
        </p:nvSpPr>
        <p:spPr>
          <a:ln/>
        </p:spPr>
      </p:sp>
      <p:sp>
        <p:nvSpPr>
          <p:cNvPr id="192614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2063634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747DE1-46BA-495E-9992-FF9AAE51C924}" type="slidenum">
              <a:rPr lang="de-DE"/>
              <a:pPr/>
              <a:t>19</a:t>
            </a:fld>
            <a:endParaRPr lang="de-DE"/>
          </a:p>
        </p:txBody>
      </p:sp>
      <p:sp>
        <p:nvSpPr>
          <p:cNvPr id="1924098" name="Rectangle 2"/>
          <p:cNvSpPr>
            <a:spLocks noGrp="1" noRot="1" noChangeAspect="1" noChangeArrowheads="1" noTextEdit="1"/>
          </p:cNvSpPr>
          <p:nvPr>
            <p:ph type="sldImg"/>
          </p:nvPr>
        </p:nvSpPr>
        <p:spPr>
          <a:ln/>
        </p:spPr>
      </p:sp>
      <p:sp>
        <p:nvSpPr>
          <p:cNvPr id="1924099"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1458564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2</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3632081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B64AE-8F41-4153-AD8C-AB884F4F92F2}" type="slidenum">
              <a:rPr lang="de-DE"/>
              <a:pPr/>
              <a:t>20</a:t>
            </a:fld>
            <a:endParaRPr lang="de-DE"/>
          </a:p>
        </p:txBody>
      </p:sp>
      <p:sp>
        <p:nvSpPr>
          <p:cNvPr id="1926146" name="Rectangle 2"/>
          <p:cNvSpPr>
            <a:spLocks noGrp="1" noRot="1" noChangeAspect="1" noChangeArrowheads="1" noTextEdit="1"/>
          </p:cNvSpPr>
          <p:nvPr>
            <p:ph type="sldImg"/>
          </p:nvPr>
        </p:nvSpPr>
        <p:spPr>
          <a:ln/>
        </p:spPr>
      </p:sp>
      <p:sp>
        <p:nvSpPr>
          <p:cNvPr id="192614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2438536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B64AE-8F41-4153-AD8C-AB884F4F92F2}" type="slidenum">
              <a:rPr lang="de-DE"/>
              <a:pPr/>
              <a:t>21</a:t>
            </a:fld>
            <a:endParaRPr lang="de-DE"/>
          </a:p>
        </p:txBody>
      </p:sp>
      <p:sp>
        <p:nvSpPr>
          <p:cNvPr id="1926146" name="Rectangle 2"/>
          <p:cNvSpPr>
            <a:spLocks noGrp="1" noRot="1" noChangeAspect="1" noChangeArrowheads="1" noTextEdit="1"/>
          </p:cNvSpPr>
          <p:nvPr>
            <p:ph type="sldImg"/>
          </p:nvPr>
        </p:nvSpPr>
        <p:spPr>
          <a:ln/>
        </p:spPr>
      </p:sp>
      <p:sp>
        <p:nvSpPr>
          <p:cNvPr id="192614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2832714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7D56D-7E0E-4B1D-96E5-63BD30F437B1}" type="slidenum">
              <a:rPr lang="de-DE"/>
              <a:pPr/>
              <a:t>22</a:t>
            </a:fld>
            <a:endParaRPr lang="de-DE"/>
          </a:p>
        </p:txBody>
      </p:sp>
      <p:sp>
        <p:nvSpPr>
          <p:cNvPr id="1927170" name="Rectangle 2"/>
          <p:cNvSpPr>
            <a:spLocks noGrp="1" noRot="1" noChangeAspect="1" noChangeArrowheads="1" noTextEdit="1"/>
          </p:cNvSpPr>
          <p:nvPr>
            <p:ph type="sldImg"/>
          </p:nvPr>
        </p:nvSpPr>
        <p:spPr>
          <a:ln/>
        </p:spPr>
      </p:sp>
      <p:sp>
        <p:nvSpPr>
          <p:cNvPr id="1927171"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4187293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B64AE-8F41-4153-AD8C-AB884F4F92F2}" type="slidenum">
              <a:rPr lang="de-DE"/>
              <a:pPr/>
              <a:t>23</a:t>
            </a:fld>
            <a:endParaRPr lang="de-DE"/>
          </a:p>
        </p:txBody>
      </p:sp>
      <p:sp>
        <p:nvSpPr>
          <p:cNvPr id="1926146" name="Rectangle 2"/>
          <p:cNvSpPr>
            <a:spLocks noGrp="1" noRot="1" noChangeAspect="1" noChangeArrowheads="1" noTextEdit="1"/>
          </p:cNvSpPr>
          <p:nvPr>
            <p:ph type="sldImg"/>
          </p:nvPr>
        </p:nvSpPr>
        <p:spPr>
          <a:ln/>
        </p:spPr>
      </p:sp>
      <p:sp>
        <p:nvSpPr>
          <p:cNvPr id="192614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1572457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D68ECF-8568-47CE-94B1-24E242537399}" type="slidenum">
              <a:rPr lang="de-DE"/>
              <a:pPr/>
              <a:t>24</a:t>
            </a:fld>
            <a:endParaRPr lang="de-DE"/>
          </a:p>
        </p:txBody>
      </p:sp>
      <p:sp>
        <p:nvSpPr>
          <p:cNvPr id="1928194" name="Rectangle 2"/>
          <p:cNvSpPr>
            <a:spLocks noGrp="1" noRot="1" noChangeAspect="1" noChangeArrowheads="1" noTextEdit="1"/>
          </p:cNvSpPr>
          <p:nvPr>
            <p:ph type="sldImg"/>
          </p:nvPr>
        </p:nvSpPr>
        <p:spPr>
          <a:ln/>
        </p:spPr>
      </p:sp>
      <p:sp>
        <p:nvSpPr>
          <p:cNvPr id="1928195"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525406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6F4D-E519-4551-BE5A-A518A55EFCD4}" type="slidenum">
              <a:rPr lang="de-DE"/>
              <a:pPr/>
              <a:t>25</a:t>
            </a:fld>
            <a:endParaRPr lang="de-DE"/>
          </a:p>
        </p:txBody>
      </p:sp>
      <p:sp>
        <p:nvSpPr>
          <p:cNvPr id="1929218" name="Rectangle 2"/>
          <p:cNvSpPr>
            <a:spLocks noGrp="1" noRot="1" noChangeAspect="1" noChangeArrowheads="1" noTextEdit="1"/>
          </p:cNvSpPr>
          <p:nvPr>
            <p:ph type="sldImg"/>
          </p:nvPr>
        </p:nvSpPr>
        <p:spPr>
          <a:ln/>
        </p:spPr>
      </p:sp>
      <p:sp>
        <p:nvSpPr>
          <p:cNvPr id="1929219"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3535233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6F4D-E519-4551-BE5A-A518A55EFCD4}" type="slidenum">
              <a:rPr lang="de-DE"/>
              <a:pPr/>
              <a:t>26</a:t>
            </a:fld>
            <a:endParaRPr lang="de-DE"/>
          </a:p>
        </p:txBody>
      </p:sp>
      <p:sp>
        <p:nvSpPr>
          <p:cNvPr id="1929218" name="Rectangle 2"/>
          <p:cNvSpPr>
            <a:spLocks noGrp="1" noRot="1" noChangeAspect="1" noChangeArrowheads="1" noTextEdit="1"/>
          </p:cNvSpPr>
          <p:nvPr>
            <p:ph type="sldImg"/>
          </p:nvPr>
        </p:nvSpPr>
        <p:spPr>
          <a:ln/>
        </p:spPr>
      </p:sp>
      <p:sp>
        <p:nvSpPr>
          <p:cNvPr id="1929219"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3651124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6F4D-E519-4551-BE5A-A518A55EFCD4}" type="slidenum">
              <a:rPr lang="de-DE"/>
              <a:pPr/>
              <a:t>27</a:t>
            </a:fld>
            <a:endParaRPr lang="de-DE"/>
          </a:p>
        </p:txBody>
      </p:sp>
      <p:sp>
        <p:nvSpPr>
          <p:cNvPr id="1929218" name="Rectangle 2"/>
          <p:cNvSpPr>
            <a:spLocks noGrp="1" noRot="1" noChangeAspect="1" noChangeArrowheads="1" noTextEdit="1"/>
          </p:cNvSpPr>
          <p:nvPr>
            <p:ph type="sldImg"/>
          </p:nvPr>
        </p:nvSpPr>
        <p:spPr>
          <a:ln/>
        </p:spPr>
      </p:sp>
      <p:sp>
        <p:nvSpPr>
          <p:cNvPr id="1929219"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1866729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6F4D-E519-4551-BE5A-A518A55EFCD4}" type="slidenum">
              <a:rPr lang="de-DE"/>
              <a:pPr/>
              <a:t>28</a:t>
            </a:fld>
            <a:endParaRPr lang="de-DE"/>
          </a:p>
        </p:txBody>
      </p:sp>
      <p:sp>
        <p:nvSpPr>
          <p:cNvPr id="1929218" name="Rectangle 2"/>
          <p:cNvSpPr>
            <a:spLocks noGrp="1" noRot="1" noChangeAspect="1" noChangeArrowheads="1" noTextEdit="1"/>
          </p:cNvSpPr>
          <p:nvPr>
            <p:ph type="sldImg"/>
          </p:nvPr>
        </p:nvSpPr>
        <p:spPr>
          <a:ln/>
        </p:spPr>
      </p:sp>
      <p:sp>
        <p:nvSpPr>
          <p:cNvPr id="1929219"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2676309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6F4D-E519-4551-BE5A-A518A55EFCD4}" type="slidenum">
              <a:rPr lang="de-DE"/>
              <a:pPr/>
              <a:t>29</a:t>
            </a:fld>
            <a:endParaRPr lang="de-DE"/>
          </a:p>
        </p:txBody>
      </p:sp>
      <p:sp>
        <p:nvSpPr>
          <p:cNvPr id="1929218" name="Rectangle 2"/>
          <p:cNvSpPr>
            <a:spLocks noGrp="1" noRot="1" noChangeAspect="1" noChangeArrowheads="1" noTextEdit="1"/>
          </p:cNvSpPr>
          <p:nvPr>
            <p:ph type="sldImg"/>
          </p:nvPr>
        </p:nvSpPr>
        <p:spPr>
          <a:ln/>
        </p:spPr>
      </p:sp>
      <p:sp>
        <p:nvSpPr>
          <p:cNvPr id="1929219"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1711552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1A005-8761-4672-A1DC-8B900ABDAC8B}" type="slidenum">
              <a:rPr lang="de-DE"/>
              <a:pPr/>
              <a:t>3</a:t>
            </a:fld>
            <a:endParaRPr lang="de-DE"/>
          </a:p>
        </p:txBody>
      </p:sp>
      <p:sp>
        <p:nvSpPr>
          <p:cNvPr id="1914882" name="Rectangle 2"/>
          <p:cNvSpPr>
            <a:spLocks noGrp="1" noRot="1" noChangeAspect="1" noChangeArrowheads="1" noTextEdit="1"/>
          </p:cNvSpPr>
          <p:nvPr>
            <p:ph type="sldImg"/>
          </p:nvPr>
        </p:nvSpPr>
        <p:spPr>
          <a:ln/>
        </p:spPr>
      </p:sp>
      <p:sp>
        <p:nvSpPr>
          <p:cNvPr id="1914883"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3097087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6F4D-E519-4551-BE5A-A518A55EFCD4}" type="slidenum">
              <a:rPr lang="de-DE"/>
              <a:pPr/>
              <a:t>30</a:t>
            </a:fld>
            <a:endParaRPr lang="de-DE"/>
          </a:p>
        </p:txBody>
      </p:sp>
      <p:sp>
        <p:nvSpPr>
          <p:cNvPr id="1929218" name="Rectangle 2"/>
          <p:cNvSpPr>
            <a:spLocks noGrp="1" noRot="1" noChangeAspect="1" noChangeArrowheads="1" noTextEdit="1"/>
          </p:cNvSpPr>
          <p:nvPr>
            <p:ph type="sldImg"/>
          </p:nvPr>
        </p:nvSpPr>
        <p:spPr>
          <a:ln/>
        </p:spPr>
      </p:sp>
      <p:sp>
        <p:nvSpPr>
          <p:cNvPr id="1929219"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74852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B64AE-8F41-4153-AD8C-AB884F4F92F2}" type="slidenum">
              <a:rPr lang="de-DE"/>
              <a:pPr/>
              <a:t>31</a:t>
            </a:fld>
            <a:endParaRPr lang="de-DE"/>
          </a:p>
        </p:txBody>
      </p:sp>
      <p:sp>
        <p:nvSpPr>
          <p:cNvPr id="1926146" name="Rectangle 2"/>
          <p:cNvSpPr>
            <a:spLocks noGrp="1" noRot="1" noChangeAspect="1" noChangeArrowheads="1" noTextEdit="1"/>
          </p:cNvSpPr>
          <p:nvPr>
            <p:ph type="sldImg"/>
          </p:nvPr>
        </p:nvSpPr>
        <p:spPr>
          <a:ln/>
        </p:spPr>
      </p:sp>
      <p:sp>
        <p:nvSpPr>
          <p:cNvPr id="192614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929533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6F4D-E519-4551-BE5A-A518A55EFCD4}" type="slidenum">
              <a:rPr lang="de-DE"/>
              <a:pPr/>
              <a:t>32</a:t>
            </a:fld>
            <a:endParaRPr lang="de-DE"/>
          </a:p>
        </p:txBody>
      </p:sp>
      <p:sp>
        <p:nvSpPr>
          <p:cNvPr id="1929218" name="Rectangle 2"/>
          <p:cNvSpPr>
            <a:spLocks noGrp="1" noRot="1" noChangeAspect="1" noChangeArrowheads="1" noTextEdit="1"/>
          </p:cNvSpPr>
          <p:nvPr>
            <p:ph type="sldImg"/>
          </p:nvPr>
        </p:nvSpPr>
        <p:spPr>
          <a:ln/>
        </p:spPr>
      </p:sp>
      <p:sp>
        <p:nvSpPr>
          <p:cNvPr id="1929219"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1773596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6F4D-E519-4551-BE5A-A518A55EFCD4}" type="slidenum">
              <a:rPr lang="de-DE"/>
              <a:pPr/>
              <a:t>33</a:t>
            </a:fld>
            <a:endParaRPr lang="de-DE"/>
          </a:p>
        </p:txBody>
      </p:sp>
      <p:sp>
        <p:nvSpPr>
          <p:cNvPr id="1929218" name="Rectangle 2"/>
          <p:cNvSpPr>
            <a:spLocks noGrp="1" noRot="1" noChangeAspect="1" noChangeArrowheads="1" noTextEdit="1"/>
          </p:cNvSpPr>
          <p:nvPr>
            <p:ph type="sldImg"/>
          </p:nvPr>
        </p:nvSpPr>
        <p:spPr>
          <a:ln/>
        </p:spPr>
      </p:sp>
      <p:sp>
        <p:nvSpPr>
          <p:cNvPr id="1929219"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2115898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6F4D-E519-4551-BE5A-A518A55EFCD4}" type="slidenum">
              <a:rPr lang="de-DE"/>
              <a:pPr/>
              <a:t>34</a:t>
            </a:fld>
            <a:endParaRPr lang="de-DE"/>
          </a:p>
        </p:txBody>
      </p:sp>
      <p:sp>
        <p:nvSpPr>
          <p:cNvPr id="1929218" name="Rectangle 2"/>
          <p:cNvSpPr>
            <a:spLocks noGrp="1" noRot="1" noChangeAspect="1" noChangeArrowheads="1" noTextEdit="1"/>
          </p:cNvSpPr>
          <p:nvPr>
            <p:ph type="sldImg"/>
          </p:nvPr>
        </p:nvSpPr>
        <p:spPr>
          <a:ln/>
        </p:spPr>
      </p:sp>
      <p:sp>
        <p:nvSpPr>
          <p:cNvPr id="1929219"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19595281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6F4D-E519-4551-BE5A-A518A55EFCD4}" type="slidenum">
              <a:rPr lang="de-DE"/>
              <a:pPr/>
              <a:t>35</a:t>
            </a:fld>
            <a:endParaRPr lang="de-DE"/>
          </a:p>
        </p:txBody>
      </p:sp>
      <p:sp>
        <p:nvSpPr>
          <p:cNvPr id="1929218" name="Rectangle 2"/>
          <p:cNvSpPr>
            <a:spLocks noGrp="1" noRot="1" noChangeAspect="1" noChangeArrowheads="1" noTextEdit="1"/>
          </p:cNvSpPr>
          <p:nvPr>
            <p:ph type="sldImg"/>
          </p:nvPr>
        </p:nvSpPr>
        <p:spPr>
          <a:ln/>
        </p:spPr>
      </p:sp>
      <p:sp>
        <p:nvSpPr>
          <p:cNvPr id="1929219"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33688821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6F4D-E519-4551-BE5A-A518A55EFCD4}" type="slidenum">
              <a:rPr lang="de-DE"/>
              <a:pPr/>
              <a:t>36</a:t>
            </a:fld>
            <a:endParaRPr lang="de-DE"/>
          </a:p>
        </p:txBody>
      </p:sp>
      <p:sp>
        <p:nvSpPr>
          <p:cNvPr id="1929218" name="Rectangle 2"/>
          <p:cNvSpPr>
            <a:spLocks noGrp="1" noRot="1" noChangeAspect="1" noChangeArrowheads="1" noTextEdit="1"/>
          </p:cNvSpPr>
          <p:nvPr>
            <p:ph type="sldImg"/>
          </p:nvPr>
        </p:nvSpPr>
        <p:spPr>
          <a:ln/>
        </p:spPr>
      </p:sp>
      <p:sp>
        <p:nvSpPr>
          <p:cNvPr id="1929219"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4164900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6F4D-E519-4551-BE5A-A518A55EFCD4}" type="slidenum">
              <a:rPr lang="de-DE"/>
              <a:pPr/>
              <a:t>37</a:t>
            </a:fld>
            <a:endParaRPr lang="de-DE"/>
          </a:p>
        </p:txBody>
      </p:sp>
      <p:sp>
        <p:nvSpPr>
          <p:cNvPr id="1929218" name="Rectangle 2"/>
          <p:cNvSpPr>
            <a:spLocks noGrp="1" noRot="1" noChangeAspect="1" noChangeArrowheads="1" noTextEdit="1"/>
          </p:cNvSpPr>
          <p:nvPr>
            <p:ph type="sldImg"/>
          </p:nvPr>
        </p:nvSpPr>
        <p:spPr>
          <a:ln/>
        </p:spPr>
      </p:sp>
      <p:sp>
        <p:nvSpPr>
          <p:cNvPr id="1929219"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21294688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6F4D-E519-4551-BE5A-A518A55EFCD4}" type="slidenum">
              <a:rPr lang="de-DE"/>
              <a:pPr/>
              <a:t>38</a:t>
            </a:fld>
            <a:endParaRPr lang="de-DE"/>
          </a:p>
        </p:txBody>
      </p:sp>
      <p:sp>
        <p:nvSpPr>
          <p:cNvPr id="1929218" name="Rectangle 2"/>
          <p:cNvSpPr>
            <a:spLocks noGrp="1" noRot="1" noChangeAspect="1" noChangeArrowheads="1" noTextEdit="1"/>
          </p:cNvSpPr>
          <p:nvPr>
            <p:ph type="sldImg"/>
          </p:nvPr>
        </p:nvSpPr>
        <p:spPr>
          <a:ln/>
        </p:spPr>
      </p:sp>
      <p:sp>
        <p:nvSpPr>
          <p:cNvPr id="1929219"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23381792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6F4D-E519-4551-BE5A-A518A55EFCD4}" type="slidenum">
              <a:rPr lang="de-DE"/>
              <a:pPr/>
              <a:t>39</a:t>
            </a:fld>
            <a:endParaRPr lang="de-DE"/>
          </a:p>
        </p:txBody>
      </p:sp>
      <p:sp>
        <p:nvSpPr>
          <p:cNvPr id="1929218" name="Rectangle 2"/>
          <p:cNvSpPr>
            <a:spLocks noGrp="1" noRot="1" noChangeAspect="1" noChangeArrowheads="1" noTextEdit="1"/>
          </p:cNvSpPr>
          <p:nvPr>
            <p:ph type="sldImg"/>
          </p:nvPr>
        </p:nvSpPr>
        <p:spPr>
          <a:ln/>
        </p:spPr>
      </p:sp>
      <p:sp>
        <p:nvSpPr>
          <p:cNvPr id="1929219"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1860264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0E88D7-C8E6-4018-A68A-76C9585E93EC}" type="slidenum">
              <a:rPr lang="de-DE"/>
              <a:pPr/>
              <a:t>4</a:t>
            </a:fld>
            <a:endParaRPr lang="de-DE"/>
          </a:p>
        </p:txBody>
      </p:sp>
      <p:sp>
        <p:nvSpPr>
          <p:cNvPr id="1918978" name="Rectangle 2"/>
          <p:cNvSpPr>
            <a:spLocks noGrp="1" noRot="1" noChangeAspect="1" noChangeArrowheads="1" noTextEdit="1"/>
          </p:cNvSpPr>
          <p:nvPr>
            <p:ph type="sldImg"/>
          </p:nvPr>
        </p:nvSpPr>
        <p:spPr>
          <a:ln/>
        </p:spPr>
      </p:sp>
      <p:sp>
        <p:nvSpPr>
          <p:cNvPr id="1918979"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9412009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6F4D-E519-4551-BE5A-A518A55EFCD4}" type="slidenum">
              <a:rPr lang="de-DE"/>
              <a:pPr/>
              <a:t>40</a:t>
            </a:fld>
            <a:endParaRPr lang="de-DE"/>
          </a:p>
        </p:txBody>
      </p:sp>
      <p:sp>
        <p:nvSpPr>
          <p:cNvPr id="1929218" name="Rectangle 2"/>
          <p:cNvSpPr>
            <a:spLocks noGrp="1" noRot="1" noChangeAspect="1" noChangeArrowheads="1" noTextEdit="1"/>
          </p:cNvSpPr>
          <p:nvPr>
            <p:ph type="sldImg"/>
          </p:nvPr>
        </p:nvSpPr>
        <p:spPr>
          <a:ln/>
        </p:spPr>
      </p:sp>
      <p:sp>
        <p:nvSpPr>
          <p:cNvPr id="1929219"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25988745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6F4D-E519-4551-BE5A-A518A55EFCD4}" type="slidenum">
              <a:rPr lang="de-DE"/>
              <a:pPr/>
              <a:t>41</a:t>
            </a:fld>
            <a:endParaRPr lang="de-DE"/>
          </a:p>
        </p:txBody>
      </p:sp>
      <p:sp>
        <p:nvSpPr>
          <p:cNvPr id="1929218" name="Rectangle 2"/>
          <p:cNvSpPr>
            <a:spLocks noGrp="1" noRot="1" noChangeAspect="1" noChangeArrowheads="1" noTextEdit="1"/>
          </p:cNvSpPr>
          <p:nvPr>
            <p:ph type="sldImg"/>
          </p:nvPr>
        </p:nvSpPr>
        <p:spPr>
          <a:ln/>
        </p:spPr>
      </p:sp>
      <p:sp>
        <p:nvSpPr>
          <p:cNvPr id="1929219"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39574063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B64AE-8F41-4153-AD8C-AB884F4F92F2}" type="slidenum">
              <a:rPr lang="de-DE"/>
              <a:pPr/>
              <a:t>42</a:t>
            </a:fld>
            <a:endParaRPr lang="de-DE"/>
          </a:p>
        </p:txBody>
      </p:sp>
      <p:sp>
        <p:nvSpPr>
          <p:cNvPr id="1926146" name="Rectangle 2"/>
          <p:cNvSpPr>
            <a:spLocks noGrp="1" noRot="1" noChangeAspect="1" noChangeArrowheads="1" noTextEdit="1"/>
          </p:cNvSpPr>
          <p:nvPr>
            <p:ph type="sldImg"/>
          </p:nvPr>
        </p:nvSpPr>
        <p:spPr>
          <a:ln/>
        </p:spPr>
      </p:sp>
      <p:sp>
        <p:nvSpPr>
          <p:cNvPr id="192614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21017151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6F4D-E519-4551-BE5A-A518A55EFCD4}" type="slidenum">
              <a:rPr lang="de-DE"/>
              <a:pPr/>
              <a:t>43</a:t>
            </a:fld>
            <a:endParaRPr lang="de-DE"/>
          </a:p>
        </p:txBody>
      </p:sp>
      <p:sp>
        <p:nvSpPr>
          <p:cNvPr id="1929218" name="Rectangle 2"/>
          <p:cNvSpPr>
            <a:spLocks noGrp="1" noRot="1" noChangeAspect="1" noChangeArrowheads="1" noTextEdit="1"/>
          </p:cNvSpPr>
          <p:nvPr>
            <p:ph type="sldImg"/>
          </p:nvPr>
        </p:nvSpPr>
        <p:spPr>
          <a:ln/>
        </p:spPr>
      </p:sp>
      <p:sp>
        <p:nvSpPr>
          <p:cNvPr id="1929219"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20584088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6F4D-E519-4551-BE5A-A518A55EFCD4}" type="slidenum">
              <a:rPr lang="de-DE"/>
              <a:pPr/>
              <a:t>44</a:t>
            </a:fld>
            <a:endParaRPr lang="de-DE"/>
          </a:p>
        </p:txBody>
      </p:sp>
      <p:sp>
        <p:nvSpPr>
          <p:cNvPr id="1929218" name="Rectangle 2"/>
          <p:cNvSpPr>
            <a:spLocks noGrp="1" noRot="1" noChangeAspect="1" noChangeArrowheads="1" noTextEdit="1"/>
          </p:cNvSpPr>
          <p:nvPr>
            <p:ph type="sldImg"/>
          </p:nvPr>
        </p:nvSpPr>
        <p:spPr>
          <a:ln/>
        </p:spPr>
      </p:sp>
      <p:sp>
        <p:nvSpPr>
          <p:cNvPr id="1929219"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2904283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B64AE-8F41-4153-AD8C-AB884F4F92F2}" type="slidenum">
              <a:rPr lang="de-DE"/>
              <a:pPr/>
              <a:t>45</a:t>
            </a:fld>
            <a:endParaRPr lang="de-DE"/>
          </a:p>
        </p:txBody>
      </p:sp>
      <p:sp>
        <p:nvSpPr>
          <p:cNvPr id="1926146" name="Rectangle 2"/>
          <p:cNvSpPr>
            <a:spLocks noGrp="1" noRot="1" noChangeAspect="1" noChangeArrowheads="1" noTextEdit="1"/>
          </p:cNvSpPr>
          <p:nvPr>
            <p:ph type="sldImg"/>
          </p:nvPr>
        </p:nvSpPr>
        <p:spPr>
          <a:ln/>
        </p:spPr>
      </p:sp>
      <p:sp>
        <p:nvSpPr>
          <p:cNvPr id="192614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36750729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B64AE-8F41-4153-AD8C-AB884F4F92F2}" type="slidenum">
              <a:rPr lang="de-DE"/>
              <a:pPr/>
              <a:t>46</a:t>
            </a:fld>
            <a:endParaRPr lang="de-DE"/>
          </a:p>
        </p:txBody>
      </p:sp>
      <p:sp>
        <p:nvSpPr>
          <p:cNvPr id="1926146" name="Rectangle 2"/>
          <p:cNvSpPr>
            <a:spLocks noGrp="1" noRot="1" noChangeAspect="1" noChangeArrowheads="1" noTextEdit="1"/>
          </p:cNvSpPr>
          <p:nvPr>
            <p:ph type="sldImg"/>
          </p:nvPr>
        </p:nvSpPr>
        <p:spPr>
          <a:ln/>
        </p:spPr>
      </p:sp>
      <p:sp>
        <p:nvSpPr>
          <p:cNvPr id="192614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36071128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B64AE-8F41-4153-AD8C-AB884F4F92F2}" type="slidenum">
              <a:rPr lang="de-DE"/>
              <a:pPr/>
              <a:t>47</a:t>
            </a:fld>
            <a:endParaRPr lang="de-DE"/>
          </a:p>
        </p:txBody>
      </p:sp>
      <p:sp>
        <p:nvSpPr>
          <p:cNvPr id="1926146" name="Rectangle 2"/>
          <p:cNvSpPr>
            <a:spLocks noGrp="1" noRot="1" noChangeAspect="1" noChangeArrowheads="1" noTextEdit="1"/>
          </p:cNvSpPr>
          <p:nvPr>
            <p:ph type="sldImg"/>
          </p:nvPr>
        </p:nvSpPr>
        <p:spPr>
          <a:ln/>
        </p:spPr>
      </p:sp>
      <p:sp>
        <p:nvSpPr>
          <p:cNvPr id="192614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1230991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B64AE-8F41-4153-AD8C-AB884F4F92F2}" type="slidenum">
              <a:rPr lang="de-DE"/>
              <a:pPr/>
              <a:t>48</a:t>
            </a:fld>
            <a:endParaRPr lang="de-DE"/>
          </a:p>
        </p:txBody>
      </p:sp>
      <p:sp>
        <p:nvSpPr>
          <p:cNvPr id="1926146" name="Rectangle 2"/>
          <p:cNvSpPr>
            <a:spLocks noGrp="1" noRot="1" noChangeAspect="1" noChangeArrowheads="1" noTextEdit="1"/>
          </p:cNvSpPr>
          <p:nvPr>
            <p:ph type="sldImg"/>
          </p:nvPr>
        </p:nvSpPr>
        <p:spPr>
          <a:ln/>
        </p:spPr>
      </p:sp>
      <p:sp>
        <p:nvSpPr>
          <p:cNvPr id="192614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962854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B64AE-8F41-4153-AD8C-AB884F4F92F2}" type="slidenum">
              <a:rPr lang="de-DE"/>
              <a:pPr/>
              <a:t>49</a:t>
            </a:fld>
            <a:endParaRPr lang="de-DE"/>
          </a:p>
        </p:txBody>
      </p:sp>
      <p:sp>
        <p:nvSpPr>
          <p:cNvPr id="1926146" name="Rectangle 2"/>
          <p:cNvSpPr>
            <a:spLocks noGrp="1" noRot="1" noChangeAspect="1" noChangeArrowheads="1" noTextEdit="1"/>
          </p:cNvSpPr>
          <p:nvPr>
            <p:ph type="sldImg"/>
          </p:nvPr>
        </p:nvSpPr>
        <p:spPr>
          <a:ln/>
        </p:spPr>
      </p:sp>
      <p:sp>
        <p:nvSpPr>
          <p:cNvPr id="192614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3781796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0E88D7-C8E6-4018-A68A-76C9585E93EC}" type="slidenum">
              <a:rPr lang="de-DE"/>
              <a:pPr/>
              <a:t>5</a:t>
            </a:fld>
            <a:endParaRPr lang="de-DE"/>
          </a:p>
        </p:txBody>
      </p:sp>
      <p:sp>
        <p:nvSpPr>
          <p:cNvPr id="1918978" name="Rectangle 2"/>
          <p:cNvSpPr>
            <a:spLocks noGrp="1" noRot="1" noChangeAspect="1" noChangeArrowheads="1" noTextEdit="1"/>
          </p:cNvSpPr>
          <p:nvPr>
            <p:ph type="sldImg"/>
          </p:nvPr>
        </p:nvSpPr>
        <p:spPr>
          <a:ln/>
        </p:spPr>
      </p:sp>
      <p:sp>
        <p:nvSpPr>
          <p:cNvPr id="1918979"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32234221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B64AE-8F41-4153-AD8C-AB884F4F92F2}" type="slidenum">
              <a:rPr lang="de-DE"/>
              <a:pPr/>
              <a:t>50</a:t>
            </a:fld>
            <a:endParaRPr lang="de-DE"/>
          </a:p>
        </p:txBody>
      </p:sp>
      <p:sp>
        <p:nvSpPr>
          <p:cNvPr id="1926146" name="Rectangle 2"/>
          <p:cNvSpPr>
            <a:spLocks noGrp="1" noRot="1" noChangeAspect="1" noChangeArrowheads="1" noTextEdit="1"/>
          </p:cNvSpPr>
          <p:nvPr>
            <p:ph type="sldImg"/>
          </p:nvPr>
        </p:nvSpPr>
        <p:spPr>
          <a:ln/>
        </p:spPr>
      </p:sp>
      <p:sp>
        <p:nvSpPr>
          <p:cNvPr id="192614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42477393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B64AE-8F41-4153-AD8C-AB884F4F92F2}" type="slidenum">
              <a:rPr lang="de-DE"/>
              <a:pPr/>
              <a:t>51</a:t>
            </a:fld>
            <a:endParaRPr lang="de-DE"/>
          </a:p>
        </p:txBody>
      </p:sp>
      <p:sp>
        <p:nvSpPr>
          <p:cNvPr id="1926146" name="Rectangle 2"/>
          <p:cNvSpPr>
            <a:spLocks noGrp="1" noRot="1" noChangeAspect="1" noChangeArrowheads="1" noTextEdit="1"/>
          </p:cNvSpPr>
          <p:nvPr>
            <p:ph type="sldImg"/>
          </p:nvPr>
        </p:nvSpPr>
        <p:spPr>
          <a:ln/>
        </p:spPr>
      </p:sp>
      <p:sp>
        <p:nvSpPr>
          <p:cNvPr id="192614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14978750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B64AE-8F41-4153-AD8C-AB884F4F92F2}" type="slidenum">
              <a:rPr lang="de-DE"/>
              <a:pPr/>
              <a:t>52</a:t>
            </a:fld>
            <a:endParaRPr lang="de-DE"/>
          </a:p>
        </p:txBody>
      </p:sp>
      <p:sp>
        <p:nvSpPr>
          <p:cNvPr id="1926146" name="Rectangle 2"/>
          <p:cNvSpPr>
            <a:spLocks noGrp="1" noRot="1" noChangeAspect="1" noChangeArrowheads="1" noTextEdit="1"/>
          </p:cNvSpPr>
          <p:nvPr>
            <p:ph type="sldImg"/>
          </p:nvPr>
        </p:nvSpPr>
        <p:spPr>
          <a:ln/>
        </p:spPr>
      </p:sp>
      <p:sp>
        <p:nvSpPr>
          <p:cNvPr id="192614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30996899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B64AE-8F41-4153-AD8C-AB884F4F92F2}" type="slidenum">
              <a:rPr lang="de-DE"/>
              <a:pPr/>
              <a:t>53</a:t>
            </a:fld>
            <a:endParaRPr lang="de-DE"/>
          </a:p>
        </p:txBody>
      </p:sp>
      <p:sp>
        <p:nvSpPr>
          <p:cNvPr id="1926146" name="Rectangle 2"/>
          <p:cNvSpPr>
            <a:spLocks noGrp="1" noRot="1" noChangeAspect="1" noChangeArrowheads="1" noTextEdit="1"/>
          </p:cNvSpPr>
          <p:nvPr>
            <p:ph type="sldImg"/>
          </p:nvPr>
        </p:nvSpPr>
        <p:spPr>
          <a:ln/>
        </p:spPr>
      </p:sp>
      <p:sp>
        <p:nvSpPr>
          <p:cNvPr id="192614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31489830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B64AE-8F41-4153-AD8C-AB884F4F92F2}" type="slidenum">
              <a:rPr lang="de-DE"/>
              <a:pPr/>
              <a:t>54</a:t>
            </a:fld>
            <a:endParaRPr lang="de-DE"/>
          </a:p>
        </p:txBody>
      </p:sp>
      <p:sp>
        <p:nvSpPr>
          <p:cNvPr id="1926146" name="Rectangle 2"/>
          <p:cNvSpPr>
            <a:spLocks noGrp="1" noRot="1" noChangeAspect="1" noChangeArrowheads="1" noTextEdit="1"/>
          </p:cNvSpPr>
          <p:nvPr>
            <p:ph type="sldImg"/>
          </p:nvPr>
        </p:nvSpPr>
        <p:spPr>
          <a:ln/>
        </p:spPr>
      </p:sp>
      <p:sp>
        <p:nvSpPr>
          <p:cNvPr id="192614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454434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B64AE-8F41-4153-AD8C-AB884F4F92F2}" type="slidenum">
              <a:rPr lang="de-DE"/>
              <a:pPr/>
              <a:t>55</a:t>
            </a:fld>
            <a:endParaRPr lang="de-DE"/>
          </a:p>
        </p:txBody>
      </p:sp>
      <p:sp>
        <p:nvSpPr>
          <p:cNvPr id="1926146" name="Rectangle 2"/>
          <p:cNvSpPr>
            <a:spLocks noGrp="1" noRot="1" noChangeAspect="1" noChangeArrowheads="1" noTextEdit="1"/>
          </p:cNvSpPr>
          <p:nvPr>
            <p:ph type="sldImg"/>
          </p:nvPr>
        </p:nvSpPr>
        <p:spPr>
          <a:ln/>
        </p:spPr>
      </p:sp>
      <p:sp>
        <p:nvSpPr>
          <p:cNvPr id="192614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24442295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B64AE-8F41-4153-AD8C-AB884F4F92F2}" type="slidenum">
              <a:rPr lang="de-DE"/>
              <a:pPr/>
              <a:t>56</a:t>
            </a:fld>
            <a:endParaRPr lang="de-DE"/>
          </a:p>
        </p:txBody>
      </p:sp>
      <p:sp>
        <p:nvSpPr>
          <p:cNvPr id="1926146" name="Rectangle 2"/>
          <p:cNvSpPr>
            <a:spLocks noGrp="1" noRot="1" noChangeAspect="1" noChangeArrowheads="1" noTextEdit="1"/>
          </p:cNvSpPr>
          <p:nvPr>
            <p:ph type="sldImg"/>
          </p:nvPr>
        </p:nvSpPr>
        <p:spPr>
          <a:ln/>
        </p:spPr>
      </p:sp>
      <p:sp>
        <p:nvSpPr>
          <p:cNvPr id="192614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36602333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B64AE-8F41-4153-AD8C-AB884F4F92F2}" type="slidenum">
              <a:rPr lang="de-DE"/>
              <a:pPr/>
              <a:t>57</a:t>
            </a:fld>
            <a:endParaRPr lang="de-DE"/>
          </a:p>
        </p:txBody>
      </p:sp>
      <p:sp>
        <p:nvSpPr>
          <p:cNvPr id="1926146" name="Rectangle 2"/>
          <p:cNvSpPr>
            <a:spLocks noGrp="1" noRot="1" noChangeAspect="1" noChangeArrowheads="1" noTextEdit="1"/>
          </p:cNvSpPr>
          <p:nvPr>
            <p:ph type="sldImg"/>
          </p:nvPr>
        </p:nvSpPr>
        <p:spPr>
          <a:ln/>
        </p:spPr>
      </p:sp>
      <p:sp>
        <p:nvSpPr>
          <p:cNvPr id="192614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16670405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58</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5325304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B64AE-8F41-4153-AD8C-AB884F4F92F2}" type="slidenum">
              <a:rPr lang="de-DE"/>
              <a:pPr/>
              <a:t>59</a:t>
            </a:fld>
            <a:endParaRPr lang="de-DE"/>
          </a:p>
        </p:txBody>
      </p:sp>
      <p:sp>
        <p:nvSpPr>
          <p:cNvPr id="1926146" name="Rectangle 2"/>
          <p:cNvSpPr>
            <a:spLocks noGrp="1" noRot="1" noChangeAspect="1" noChangeArrowheads="1" noTextEdit="1"/>
          </p:cNvSpPr>
          <p:nvPr>
            <p:ph type="sldImg"/>
          </p:nvPr>
        </p:nvSpPr>
        <p:spPr>
          <a:ln/>
        </p:spPr>
      </p:sp>
      <p:sp>
        <p:nvSpPr>
          <p:cNvPr id="192614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4036336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5C127C-03F8-41AD-8708-539793AB43A3}" type="slidenum">
              <a:rPr lang="de-DE"/>
              <a:pPr/>
              <a:t>6</a:t>
            </a:fld>
            <a:endParaRPr lang="de-DE"/>
          </a:p>
        </p:txBody>
      </p:sp>
      <p:sp>
        <p:nvSpPr>
          <p:cNvPr id="1915906" name="Rectangle 2"/>
          <p:cNvSpPr>
            <a:spLocks noGrp="1" noRot="1" noChangeAspect="1" noChangeArrowheads="1" noTextEdit="1"/>
          </p:cNvSpPr>
          <p:nvPr>
            <p:ph type="sldImg"/>
          </p:nvPr>
        </p:nvSpPr>
        <p:spPr>
          <a:ln/>
        </p:spPr>
      </p:sp>
      <p:sp>
        <p:nvSpPr>
          <p:cNvPr id="191590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11539479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B64AE-8F41-4153-AD8C-AB884F4F92F2}" type="slidenum">
              <a:rPr lang="de-DE"/>
              <a:pPr/>
              <a:t>60</a:t>
            </a:fld>
            <a:endParaRPr lang="de-DE"/>
          </a:p>
        </p:txBody>
      </p:sp>
      <p:sp>
        <p:nvSpPr>
          <p:cNvPr id="1926146" name="Rectangle 2"/>
          <p:cNvSpPr>
            <a:spLocks noGrp="1" noRot="1" noChangeAspect="1" noChangeArrowheads="1" noTextEdit="1"/>
          </p:cNvSpPr>
          <p:nvPr>
            <p:ph type="sldImg"/>
          </p:nvPr>
        </p:nvSpPr>
        <p:spPr>
          <a:ln/>
        </p:spPr>
      </p:sp>
      <p:sp>
        <p:nvSpPr>
          <p:cNvPr id="192614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11423801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FB64AE-8F41-4153-AD8C-AB884F4F92F2}" type="slidenum">
              <a:rPr lang="de-DE"/>
              <a:pPr/>
              <a:t>61</a:t>
            </a:fld>
            <a:endParaRPr lang="de-DE"/>
          </a:p>
        </p:txBody>
      </p:sp>
      <p:sp>
        <p:nvSpPr>
          <p:cNvPr id="1926146" name="Rectangle 2"/>
          <p:cNvSpPr>
            <a:spLocks noGrp="1" noRot="1" noChangeAspect="1" noChangeArrowheads="1" noTextEdit="1"/>
          </p:cNvSpPr>
          <p:nvPr>
            <p:ph type="sldImg"/>
          </p:nvPr>
        </p:nvSpPr>
        <p:spPr>
          <a:ln/>
        </p:spPr>
      </p:sp>
      <p:sp>
        <p:nvSpPr>
          <p:cNvPr id="192614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29858483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62</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11091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63</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14090163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64</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37519147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65</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31154265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66</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15653093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67</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25678971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68</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4856530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69</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2348505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7</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197142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70</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6466780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71</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6466239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72</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9752684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73</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22439393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74</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33443835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75</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39405800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76</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21937885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77</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31720409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78</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30925027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79</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3567400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4F511A-5486-4E4A-B3A1-60AE5BAD5B6B}" type="slidenum">
              <a:rPr lang="de-DE"/>
              <a:pPr/>
              <a:t>8</a:t>
            </a:fld>
            <a:endParaRPr lang="de-DE"/>
          </a:p>
        </p:txBody>
      </p:sp>
      <p:sp>
        <p:nvSpPr>
          <p:cNvPr id="2587650" name="Rectangle 2"/>
          <p:cNvSpPr>
            <a:spLocks noGrp="1" noRot="1" noChangeAspect="1" noChangeArrowheads="1" noTextEdit="1"/>
          </p:cNvSpPr>
          <p:nvPr>
            <p:ph type="sldImg"/>
          </p:nvPr>
        </p:nvSpPr>
        <p:spPr>
          <a:ln/>
        </p:spPr>
      </p:sp>
      <p:sp>
        <p:nvSpPr>
          <p:cNvPr id="2587651"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416763863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80</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24449169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81</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362853921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82</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280960673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83</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379893718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84</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42658802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85</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381478818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86</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316078556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87</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127777183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88</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266642579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89</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814801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169C7A-2523-4EFC-9CB5-18D4CFC00302}" type="slidenum">
              <a:rPr lang="de-DE"/>
              <a:pPr/>
              <a:t>9</a:t>
            </a:fld>
            <a:endParaRPr lang="de-DE"/>
          </a:p>
        </p:txBody>
      </p:sp>
      <p:sp>
        <p:nvSpPr>
          <p:cNvPr id="2596866" name="Rectangle 2"/>
          <p:cNvSpPr>
            <a:spLocks noGrp="1" noRot="1" noChangeAspect="1" noChangeArrowheads="1" noTextEdit="1"/>
          </p:cNvSpPr>
          <p:nvPr>
            <p:ph type="sldImg"/>
          </p:nvPr>
        </p:nvSpPr>
        <p:spPr>
          <a:ln/>
        </p:spPr>
      </p:sp>
      <p:sp>
        <p:nvSpPr>
          <p:cNvPr id="259686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34223025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90</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4369788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91</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158398108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92</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152541643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93</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29691647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94</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135605065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95</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321759966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96</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2389271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234DF-6CB6-48D5-8192-5A56CD607AE3}" type="slidenum">
              <a:rPr lang="de-DE"/>
              <a:pPr/>
              <a:t>97</a:t>
            </a:fld>
            <a:endParaRPr lang="de-DE"/>
          </a:p>
        </p:txBody>
      </p:sp>
      <p:sp>
        <p:nvSpPr>
          <p:cNvPr id="1921026" name="Rectangle 2"/>
          <p:cNvSpPr>
            <a:spLocks noGrp="1" noRot="1" noChangeAspect="1" noChangeArrowheads="1" noTextEdit="1"/>
          </p:cNvSpPr>
          <p:nvPr>
            <p:ph type="sldImg"/>
          </p:nvPr>
        </p:nvSpPr>
        <p:spPr>
          <a:ln/>
        </p:spPr>
      </p:sp>
      <p:sp>
        <p:nvSpPr>
          <p:cNvPr id="1921027" name="Rectangle 3"/>
          <p:cNvSpPr>
            <a:spLocks noGrp="1" noChangeArrowheads="1"/>
          </p:cNvSpPr>
          <p:nvPr>
            <p:ph type="body" idx="1"/>
          </p:nvPr>
        </p:nvSpPr>
        <p:spPr/>
        <p:txBody>
          <a:bodyPr/>
          <a:lstStyle/>
          <a:p>
            <a:endParaRPr lang="de-CH"/>
          </a:p>
        </p:txBody>
      </p:sp>
    </p:spTree>
    <p:extLst>
      <p:ext uri="{BB962C8B-B14F-4D97-AF65-F5344CB8AC3E}">
        <p14:creationId xmlns:p14="http://schemas.microsoft.com/office/powerpoint/2010/main" val="1159023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Foliennummernplatzhalter 3"/>
          <p:cNvSpPr>
            <a:spLocks noGrp="1"/>
          </p:cNvSpPr>
          <p:nvPr>
            <p:ph type="sldNum" sz="quarter" idx="10"/>
          </p:nvPr>
        </p:nvSpPr>
        <p:spPr>
          <a:xfrm>
            <a:off x="6660232" y="836712"/>
            <a:ext cx="2133600" cy="476250"/>
          </a:xfrm>
          <a:prstGeom prst="rect">
            <a:avLst/>
          </a:prstGeom>
        </p:spPr>
        <p:txBody>
          <a:bodyPr/>
          <a:lstStyle>
            <a:lvl1pPr>
              <a:defRPr/>
            </a:lvl1pPr>
          </a:lstStyle>
          <a:p>
            <a:fld id="{2D934838-3C79-4373-A76A-7C8C15726A10}" type="slidenum">
              <a:rPr lang="de-DE"/>
              <a:pPr/>
              <a:t>‹Nr.›</a:t>
            </a:fld>
            <a:endParaRPr lang="de-DE"/>
          </a:p>
        </p:txBody>
      </p:sp>
      <p:sp>
        <p:nvSpPr>
          <p:cNvPr id="7" name="Rectangle 24"/>
          <p:cNvSpPr>
            <a:spLocks noGrp="1" noChangeArrowheads="1"/>
          </p:cNvSpPr>
          <p:nvPr>
            <p:ph type="dt" sz="quarter" idx="2"/>
          </p:nvPr>
        </p:nvSpPr>
        <p:spPr bwMode="auto">
          <a:xfrm>
            <a:off x="0" y="0"/>
            <a:ext cx="2743677"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600">
                <a:latin typeface="Arial" charset="0"/>
              </a:defRPr>
            </a:lvl1pPr>
          </a:lstStyle>
          <a:p>
            <a:r>
              <a:rPr lang="de-DE" dirty="0" smtClean="0"/>
              <a:t>© Skript IHK Bildungshaus Augsburg in Überarbeitung Christian </a:t>
            </a:r>
            <a:r>
              <a:rPr lang="de-DE" dirty="0" err="1" smtClean="0"/>
              <a:t>Zerle</a:t>
            </a:r>
            <a:endParaRPr lang="de-DE" dirty="0"/>
          </a:p>
        </p:txBody>
      </p:sp>
    </p:spTree>
    <p:extLst>
      <p:ext uri="{BB962C8B-B14F-4D97-AF65-F5344CB8AC3E}">
        <p14:creationId xmlns:p14="http://schemas.microsoft.com/office/powerpoint/2010/main" val="17201636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179388" y="274638"/>
            <a:ext cx="8856662" cy="64674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Foliennummernplatzhalter 2"/>
          <p:cNvSpPr>
            <a:spLocks noGrp="1"/>
          </p:cNvSpPr>
          <p:nvPr>
            <p:ph type="sldNum" sz="quarter" idx="10"/>
          </p:nvPr>
        </p:nvSpPr>
        <p:spPr>
          <a:xfrm>
            <a:off x="6589713" y="620713"/>
            <a:ext cx="2133600" cy="476250"/>
          </a:xfrm>
          <a:prstGeom prst="rect">
            <a:avLst/>
          </a:prstGeom>
        </p:spPr>
        <p:txBody>
          <a:bodyPr/>
          <a:lstStyle>
            <a:lvl1pPr>
              <a:defRPr/>
            </a:lvl1pPr>
          </a:lstStyle>
          <a:p>
            <a:fld id="{2E6A4134-BB2B-417D-9CCD-D67F85A0B5B4}" type="slidenum">
              <a:rPr lang="de-DE"/>
              <a:pPr/>
              <a:t>‹Nr.›</a:t>
            </a:fld>
            <a:endParaRPr lang="de-DE"/>
          </a:p>
        </p:txBody>
      </p:sp>
      <p:sp>
        <p:nvSpPr>
          <p:cNvPr id="6" name="Rectangle 24"/>
          <p:cNvSpPr>
            <a:spLocks noGrp="1" noChangeArrowheads="1"/>
          </p:cNvSpPr>
          <p:nvPr>
            <p:ph type="dt" sz="quarter" idx="2"/>
          </p:nvPr>
        </p:nvSpPr>
        <p:spPr bwMode="auto">
          <a:xfrm>
            <a:off x="0" y="0"/>
            <a:ext cx="2743677"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600">
                <a:latin typeface="Arial" charset="0"/>
              </a:defRPr>
            </a:lvl1pPr>
          </a:lstStyle>
          <a:p>
            <a:r>
              <a:rPr lang="de-DE" dirty="0" smtClean="0"/>
              <a:t>© Skript IHK Bildungshaus Augsburg in Überarbeitung Christian </a:t>
            </a:r>
            <a:r>
              <a:rPr lang="de-DE" dirty="0" err="1" smtClean="0"/>
              <a:t>Zerle</a:t>
            </a:r>
            <a:endParaRPr lang="de-DE" dirty="0"/>
          </a:p>
        </p:txBody>
      </p:sp>
    </p:spTree>
    <p:extLst>
      <p:ext uri="{BB962C8B-B14F-4D97-AF65-F5344CB8AC3E}">
        <p14:creationId xmlns:p14="http://schemas.microsoft.com/office/powerpoint/2010/main" val="33025228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179388" y="692150"/>
            <a:ext cx="8856662" cy="2947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179388" y="3792538"/>
            <a:ext cx="8856662" cy="2949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4"/>
          <p:cNvSpPr>
            <a:spLocks noGrp="1"/>
          </p:cNvSpPr>
          <p:nvPr>
            <p:ph type="sldNum" sz="quarter" idx="10"/>
          </p:nvPr>
        </p:nvSpPr>
        <p:spPr>
          <a:xfrm>
            <a:off x="6589713" y="620713"/>
            <a:ext cx="2133600" cy="476250"/>
          </a:xfrm>
          <a:prstGeom prst="rect">
            <a:avLst/>
          </a:prstGeom>
        </p:spPr>
        <p:txBody>
          <a:bodyPr/>
          <a:lstStyle>
            <a:lvl1pPr>
              <a:defRPr/>
            </a:lvl1pPr>
          </a:lstStyle>
          <a:p>
            <a:fld id="{42490B01-D742-4F4C-A750-1A7D90625C98}" type="slidenum">
              <a:rPr lang="de-DE"/>
              <a:pPr/>
              <a:t>‹Nr.›</a:t>
            </a:fld>
            <a:endParaRPr lang="de-DE"/>
          </a:p>
        </p:txBody>
      </p:sp>
      <p:sp>
        <p:nvSpPr>
          <p:cNvPr id="8" name="Rectangle 24"/>
          <p:cNvSpPr>
            <a:spLocks noGrp="1" noChangeArrowheads="1"/>
          </p:cNvSpPr>
          <p:nvPr>
            <p:ph type="dt" sz="quarter" idx="12"/>
          </p:nvPr>
        </p:nvSpPr>
        <p:spPr bwMode="auto">
          <a:xfrm>
            <a:off x="0" y="0"/>
            <a:ext cx="2743677"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600">
                <a:latin typeface="Arial" charset="0"/>
              </a:defRPr>
            </a:lvl1pPr>
          </a:lstStyle>
          <a:p>
            <a:r>
              <a:rPr lang="de-DE" dirty="0" smtClean="0"/>
              <a:t>© Skript IHK Bildungshaus Augsburg in Überarbeitung Christian </a:t>
            </a:r>
            <a:r>
              <a:rPr lang="de-DE" dirty="0" err="1" smtClean="0"/>
              <a:t>Zerle</a:t>
            </a:r>
            <a:endParaRPr lang="de-DE" dirty="0"/>
          </a:p>
        </p:txBody>
      </p:sp>
    </p:spTree>
    <p:extLst>
      <p:ext uri="{BB962C8B-B14F-4D97-AF65-F5344CB8AC3E}">
        <p14:creationId xmlns:p14="http://schemas.microsoft.com/office/powerpoint/2010/main" val="31252898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el und Inhalt üb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79388" y="692150"/>
            <a:ext cx="8856662" cy="2947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179388" y="3792538"/>
            <a:ext cx="8856662" cy="2949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4"/>
          <p:cNvSpPr>
            <a:spLocks noGrp="1"/>
          </p:cNvSpPr>
          <p:nvPr>
            <p:ph type="sldNum" sz="quarter" idx="10"/>
          </p:nvPr>
        </p:nvSpPr>
        <p:spPr>
          <a:xfrm>
            <a:off x="6589713" y="620713"/>
            <a:ext cx="2133600" cy="476250"/>
          </a:xfrm>
          <a:prstGeom prst="rect">
            <a:avLst/>
          </a:prstGeom>
        </p:spPr>
        <p:txBody>
          <a:bodyPr/>
          <a:lstStyle>
            <a:lvl1pPr>
              <a:defRPr/>
            </a:lvl1pPr>
          </a:lstStyle>
          <a:p>
            <a:fld id="{3630B6EB-21AC-47B6-B145-E70048105890}" type="slidenum">
              <a:rPr lang="de-DE"/>
              <a:pPr/>
              <a:t>‹Nr.›</a:t>
            </a:fld>
            <a:endParaRPr lang="de-DE"/>
          </a:p>
        </p:txBody>
      </p:sp>
      <p:sp>
        <p:nvSpPr>
          <p:cNvPr id="8" name="Rectangle 24"/>
          <p:cNvSpPr>
            <a:spLocks noGrp="1" noChangeArrowheads="1"/>
          </p:cNvSpPr>
          <p:nvPr>
            <p:ph type="dt" sz="quarter" idx="12"/>
          </p:nvPr>
        </p:nvSpPr>
        <p:spPr bwMode="auto">
          <a:xfrm>
            <a:off x="0" y="0"/>
            <a:ext cx="2743677"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600">
                <a:latin typeface="Arial" charset="0"/>
              </a:defRPr>
            </a:lvl1pPr>
          </a:lstStyle>
          <a:p>
            <a:r>
              <a:rPr lang="de-DE" dirty="0" smtClean="0"/>
              <a:t>© Skript IHK Bildungshaus Augsburg in Überarbeitung Christian </a:t>
            </a:r>
            <a:r>
              <a:rPr lang="de-DE" dirty="0" err="1" smtClean="0"/>
              <a:t>Zerle</a:t>
            </a:r>
            <a:endParaRPr lang="de-DE" dirty="0"/>
          </a:p>
        </p:txBody>
      </p:sp>
    </p:spTree>
    <p:extLst>
      <p:ext uri="{BB962C8B-B14F-4D97-AF65-F5344CB8AC3E}">
        <p14:creationId xmlns:p14="http://schemas.microsoft.com/office/powerpoint/2010/main" val="7377649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179388" y="692150"/>
            <a:ext cx="4351337" cy="2947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83125" y="692150"/>
            <a:ext cx="4352925" cy="2947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179388" y="3792538"/>
            <a:ext cx="4351337" cy="2949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683125" y="3792538"/>
            <a:ext cx="4352925" cy="2949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10"/>
          </p:nvPr>
        </p:nvSpPr>
        <p:spPr>
          <a:xfrm>
            <a:off x="6589713" y="620713"/>
            <a:ext cx="2133600" cy="476250"/>
          </a:xfrm>
          <a:prstGeom prst="rect">
            <a:avLst/>
          </a:prstGeom>
        </p:spPr>
        <p:txBody>
          <a:bodyPr/>
          <a:lstStyle>
            <a:lvl1pPr>
              <a:defRPr/>
            </a:lvl1pPr>
          </a:lstStyle>
          <a:p>
            <a:fld id="{07F3A806-9F99-4360-81A4-F6D760A3D1C4}" type="slidenum">
              <a:rPr lang="de-DE"/>
              <a:pPr/>
              <a:t>‹Nr.›</a:t>
            </a:fld>
            <a:endParaRPr lang="de-DE"/>
          </a:p>
        </p:txBody>
      </p:sp>
      <p:sp>
        <p:nvSpPr>
          <p:cNvPr id="10" name="Rectangle 24"/>
          <p:cNvSpPr>
            <a:spLocks noGrp="1" noChangeArrowheads="1"/>
          </p:cNvSpPr>
          <p:nvPr>
            <p:ph type="dt" sz="quarter" idx="12"/>
          </p:nvPr>
        </p:nvSpPr>
        <p:spPr bwMode="auto">
          <a:xfrm>
            <a:off x="0" y="0"/>
            <a:ext cx="2743677"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600">
                <a:latin typeface="Arial" charset="0"/>
              </a:defRPr>
            </a:lvl1pPr>
          </a:lstStyle>
          <a:p>
            <a:r>
              <a:rPr lang="de-DE" dirty="0" smtClean="0"/>
              <a:t>© Skript IHK Bildungshaus Augsburg in Überarbeitung Christian </a:t>
            </a:r>
            <a:r>
              <a:rPr lang="de-DE" dirty="0" err="1" smtClean="0"/>
              <a:t>Zerle</a:t>
            </a:r>
            <a:endParaRPr lang="de-DE" dirty="0"/>
          </a:p>
        </p:txBody>
      </p:sp>
    </p:spTree>
    <p:extLst>
      <p:ext uri="{BB962C8B-B14F-4D97-AF65-F5344CB8AC3E}">
        <p14:creationId xmlns:p14="http://schemas.microsoft.com/office/powerpoint/2010/main" val="1731687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179388" y="692150"/>
            <a:ext cx="4351337" cy="2947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83125" y="692150"/>
            <a:ext cx="4352925" cy="2947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179388" y="3792538"/>
            <a:ext cx="8856662" cy="2949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oliennummernplatzhalter 5"/>
          <p:cNvSpPr>
            <a:spLocks noGrp="1"/>
          </p:cNvSpPr>
          <p:nvPr>
            <p:ph type="sldNum" sz="quarter" idx="10"/>
          </p:nvPr>
        </p:nvSpPr>
        <p:spPr>
          <a:xfrm>
            <a:off x="6589713" y="620713"/>
            <a:ext cx="2133600" cy="476250"/>
          </a:xfrm>
          <a:prstGeom prst="rect">
            <a:avLst/>
          </a:prstGeom>
        </p:spPr>
        <p:txBody>
          <a:bodyPr/>
          <a:lstStyle>
            <a:lvl1pPr>
              <a:defRPr/>
            </a:lvl1pPr>
          </a:lstStyle>
          <a:p>
            <a:fld id="{16D16093-1DDA-4238-B912-1143E5A4B19B}" type="slidenum">
              <a:rPr lang="de-DE"/>
              <a:pPr/>
              <a:t>‹Nr.›</a:t>
            </a:fld>
            <a:endParaRPr lang="de-DE"/>
          </a:p>
        </p:txBody>
      </p:sp>
      <p:sp>
        <p:nvSpPr>
          <p:cNvPr id="9" name="Rectangle 24"/>
          <p:cNvSpPr>
            <a:spLocks noGrp="1" noChangeArrowheads="1"/>
          </p:cNvSpPr>
          <p:nvPr>
            <p:ph type="dt" sz="quarter" idx="12"/>
          </p:nvPr>
        </p:nvSpPr>
        <p:spPr bwMode="auto">
          <a:xfrm>
            <a:off x="0" y="0"/>
            <a:ext cx="2743677"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600">
                <a:latin typeface="Arial" charset="0"/>
              </a:defRPr>
            </a:lvl1pPr>
          </a:lstStyle>
          <a:p>
            <a:r>
              <a:rPr lang="de-DE" dirty="0" smtClean="0"/>
              <a:t>© Skript IHK Bildungshaus Augsburg in Überarbeitung Christian </a:t>
            </a:r>
            <a:r>
              <a:rPr lang="de-DE" dirty="0" err="1" smtClean="0"/>
              <a:t>Zerle</a:t>
            </a:r>
            <a:endParaRPr lang="de-DE" dirty="0"/>
          </a:p>
        </p:txBody>
      </p:sp>
    </p:spTree>
    <p:extLst>
      <p:ext uri="{BB962C8B-B14F-4D97-AF65-F5344CB8AC3E}">
        <p14:creationId xmlns:p14="http://schemas.microsoft.com/office/powerpoint/2010/main" val="35826161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79388" y="692150"/>
            <a:ext cx="4351337" cy="6049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83125" y="692150"/>
            <a:ext cx="4352925" cy="6049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4"/>
          <p:cNvSpPr>
            <a:spLocks noGrp="1"/>
          </p:cNvSpPr>
          <p:nvPr>
            <p:ph type="sldNum" sz="quarter" idx="10"/>
          </p:nvPr>
        </p:nvSpPr>
        <p:spPr>
          <a:xfrm>
            <a:off x="6589713" y="620713"/>
            <a:ext cx="2133600" cy="476250"/>
          </a:xfrm>
          <a:prstGeom prst="rect">
            <a:avLst/>
          </a:prstGeom>
        </p:spPr>
        <p:txBody>
          <a:bodyPr/>
          <a:lstStyle>
            <a:lvl1pPr>
              <a:defRPr/>
            </a:lvl1pPr>
          </a:lstStyle>
          <a:p>
            <a:fld id="{984DDF35-BBDB-4090-B144-E37BB844F94B}" type="slidenum">
              <a:rPr lang="de-DE"/>
              <a:pPr/>
              <a:t>‹Nr.›</a:t>
            </a:fld>
            <a:endParaRPr lang="de-DE"/>
          </a:p>
        </p:txBody>
      </p:sp>
      <p:sp>
        <p:nvSpPr>
          <p:cNvPr id="8" name="Rectangle 24"/>
          <p:cNvSpPr>
            <a:spLocks noGrp="1" noChangeArrowheads="1"/>
          </p:cNvSpPr>
          <p:nvPr>
            <p:ph type="dt" sz="quarter" idx="12"/>
          </p:nvPr>
        </p:nvSpPr>
        <p:spPr bwMode="auto">
          <a:xfrm>
            <a:off x="0" y="0"/>
            <a:ext cx="2743677"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600">
                <a:latin typeface="Arial" charset="0"/>
              </a:defRPr>
            </a:lvl1pPr>
          </a:lstStyle>
          <a:p>
            <a:r>
              <a:rPr lang="de-DE" dirty="0" smtClean="0"/>
              <a:t>© Skript IHK Bildungshaus Augsburg in Überarbeitung Christian </a:t>
            </a:r>
            <a:r>
              <a:rPr lang="de-DE" dirty="0" err="1" smtClean="0"/>
              <a:t>Zerle</a:t>
            </a:r>
            <a:endParaRPr lang="de-DE" dirty="0"/>
          </a:p>
        </p:txBody>
      </p:sp>
    </p:spTree>
    <p:extLst>
      <p:ext uri="{BB962C8B-B14F-4D97-AF65-F5344CB8AC3E}">
        <p14:creationId xmlns:p14="http://schemas.microsoft.com/office/powerpoint/2010/main" val="4413817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a:defRPr>
                <a:solidFill>
                  <a:schemeClr val="accent4">
                    <a:lumMod val="50000"/>
                  </a:schemeClr>
                </a:solidFill>
              </a:defRPr>
            </a:lvl1pPr>
            <a:lvl2pPr>
              <a:defRPr>
                <a:solidFill>
                  <a:schemeClr val="accent4">
                    <a:lumMod val="50000"/>
                  </a:schemeClr>
                </a:solidFill>
              </a:defRPr>
            </a:lvl2pPr>
            <a:lvl3pPr>
              <a:defRPr>
                <a:solidFill>
                  <a:schemeClr val="accent4">
                    <a:lumMod val="50000"/>
                  </a:schemeClr>
                </a:solidFill>
              </a:defRPr>
            </a:lvl3pPr>
            <a:lvl4pPr>
              <a:defRPr>
                <a:solidFill>
                  <a:schemeClr val="accent4">
                    <a:lumMod val="50000"/>
                  </a:schemeClr>
                </a:solidFill>
              </a:defRPr>
            </a:lvl4pPr>
            <a:lvl5pPr>
              <a:defRPr>
                <a:solidFill>
                  <a:schemeClr val="accent4">
                    <a:lumMod val="50000"/>
                  </a:schemeClr>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Foliennummernplatzhalter 3"/>
          <p:cNvSpPr>
            <a:spLocks noGrp="1"/>
          </p:cNvSpPr>
          <p:nvPr>
            <p:ph type="sldNum" sz="quarter" idx="10"/>
          </p:nvPr>
        </p:nvSpPr>
        <p:spPr>
          <a:xfrm>
            <a:off x="6660232" y="836712"/>
            <a:ext cx="2133600" cy="476250"/>
          </a:xfrm>
          <a:prstGeom prst="rect">
            <a:avLst/>
          </a:prstGeom>
        </p:spPr>
        <p:txBody>
          <a:bodyPr/>
          <a:lstStyle>
            <a:lvl1pPr>
              <a:defRPr/>
            </a:lvl1pPr>
          </a:lstStyle>
          <a:p>
            <a:fld id="{2D934838-3C79-4373-A76A-7C8C15726A10}" type="slidenum">
              <a:rPr lang="de-DE"/>
              <a:pPr/>
              <a:t>‹Nr.›</a:t>
            </a:fld>
            <a:endParaRPr lang="de-DE"/>
          </a:p>
        </p:txBody>
      </p:sp>
      <p:sp>
        <p:nvSpPr>
          <p:cNvPr id="7" name="Rectangle 24"/>
          <p:cNvSpPr>
            <a:spLocks noGrp="1" noChangeArrowheads="1"/>
          </p:cNvSpPr>
          <p:nvPr>
            <p:ph type="dt" sz="quarter" idx="2"/>
          </p:nvPr>
        </p:nvSpPr>
        <p:spPr bwMode="auto">
          <a:xfrm>
            <a:off x="0" y="0"/>
            <a:ext cx="2743677"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600">
                <a:latin typeface="Arial" charset="0"/>
              </a:defRPr>
            </a:lvl1pPr>
          </a:lstStyle>
          <a:p>
            <a:r>
              <a:rPr lang="de-DE" dirty="0" smtClean="0"/>
              <a:t>© Skript IHK Bildungshaus Augsburg in Überarbeitung Christian </a:t>
            </a:r>
            <a:r>
              <a:rPr lang="de-DE" dirty="0" err="1" smtClean="0"/>
              <a:t>Zerle</a:t>
            </a:r>
            <a:endParaRPr lang="de-DE" dirty="0"/>
          </a:p>
        </p:txBody>
      </p:sp>
    </p:spTree>
    <p:extLst>
      <p:ext uri="{BB962C8B-B14F-4D97-AF65-F5344CB8AC3E}">
        <p14:creationId xmlns:p14="http://schemas.microsoft.com/office/powerpoint/2010/main" val="1164165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7544" y="548680"/>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79388" y="692150"/>
            <a:ext cx="4351337" cy="6049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83125" y="692150"/>
            <a:ext cx="4352925" cy="6049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4"/>
          <p:cNvSpPr>
            <a:spLocks noGrp="1"/>
          </p:cNvSpPr>
          <p:nvPr>
            <p:ph type="sldNum" sz="quarter" idx="10"/>
          </p:nvPr>
        </p:nvSpPr>
        <p:spPr>
          <a:xfrm>
            <a:off x="6660232" y="836712"/>
            <a:ext cx="2133600" cy="476250"/>
          </a:xfrm>
          <a:prstGeom prst="rect">
            <a:avLst/>
          </a:prstGeom>
        </p:spPr>
        <p:txBody>
          <a:bodyPr/>
          <a:lstStyle>
            <a:lvl1pPr>
              <a:defRPr/>
            </a:lvl1pPr>
          </a:lstStyle>
          <a:p>
            <a:fld id="{6E3CDA02-3DEE-445E-A3E0-13E63EFDB5CC}" type="slidenum">
              <a:rPr lang="de-DE"/>
              <a:pPr/>
              <a:t>‹Nr.›</a:t>
            </a:fld>
            <a:endParaRPr lang="de-DE"/>
          </a:p>
        </p:txBody>
      </p:sp>
      <p:sp>
        <p:nvSpPr>
          <p:cNvPr id="8" name="Rectangle 24"/>
          <p:cNvSpPr>
            <a:spLocks noGrp="1" noChangeArrowheads="1"/>
          </p:cNvSpPr>
          <p:nvPr>
            <p:ph type="dt" sz="quarter" idx="12"/>
          </p:nvPr>
        </p:nvSpPr>
        <p:spPr bwMode="auto">
          <a:xfrm>
            <a:off x="0" y="0"/>
            <a:ext cx="2743677"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600">
                <a:latin typeface="Arial" charset="0"/>
              </a:defRPr>
            </a:lvl1pPr>
          </a:lstStyle>
          <a:p>
            <a:r>
              <a:rPr lang="de-DE" dirty="0" smtClean="0"/>
              <a:t>© Skript IHK Bildungshaus Augsburg in Überarbeitung Christian </a:t>
            </a:r>
            <a:r>
              <a:rPr lang="de-DE" dirty="0" err="1" smtClean="0"/>
              <a:t>Zerle</a:t>
            </a:r>
            <a:endParaRPr lang="de-DE" dirty="0"/>
          </a:p>
        </p:txBody>
      </p:sp>
    </p:spTree>
    <p:extLst>
      <p:ext uri="{BB962C8B-B14F-4D97-AF65-F5344CB8AC3E}">
        <p14:creationId xmlns:p14="http://schemas.microsoft.com/office/powerpoint/2010/main" val="30989934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Rectangle 24"/>
          <p:cNvSpPr>
            <a:spLocks noGrp="1" noChangeArrowheads="1"/>
          </p:cNvSpPr>
          <p:nvPr>
            <p:ph type="dt" sz="quarter" idx="2"/>
          </p:nvPr>
        </p:nvSpPr>
        <p:spPr bwMode="auto">
          <a:xfrm>
            <a:off x="0" y="0"/>
            <a:ext cx="2743677"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600">
                <a:latin typeface="Arial" charset="0"/>
              </a:defRPr>
            </a:lvl1pPr>
          </a:lstStyle>
          <a:p>
            <a:r>
              <a:rPr lang="de-DE" dirty="0" smtClean="0"/>
              <a:t>© Skript IHK Bildungshaus Augsburg in Überarbeitung Christian </a:t>
            </a:r>
            <a:r>
              <a:rPr lang="de-DE" dirty="0" err="1" smtClean="0"/>
              <a:t>Zerle</a:t>
            </a:r>
            <a:endParaRPr lang="de-DE" dirty="0"/>
          </a:p>
        </p:txBody>
      </p:sp>
    </p:spTree>
    <p:extLst>
      <p:ext uri="{BB962C8B-B14F-4D97-AF65-F5344CB8AC3E}">
        <p14:creationId xmlns:p14="http://schemas.microsoft.com/office/powerpoint/2010/main" val="6582708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7544" y="1556792"/>
            <a:ext cx="8229600" cy="1143000"/>
          </a:xfrm>
          <a:prstGeom prst="rect">
            <a:avLst/>
          </a:prstGeom>
        </p:spPr>
        <p:txBody>
          <a:bodyPr/>
          <a:lstStyle/>
          <a:p>
            <a:r>
              <a:rPr lang="de-DE" dirty="0" smtClean="0"/>
              <a:t>Titelmasterformat durch </a:t>
            </a:r>
            <a:r>
              <a:rPr lang="de-DE" dirty="0" err="1" smtClean="0"/>
              <a:t>Kliken</a:t>
            </a:r>
            <a:r>
              <a:rPr lang="de-DE" dirty="0" smtClean="0"/>
              <a:t> bearbeiten</a:t>
            </a:r>
            <a:endParaRPr lang="de-DE" dirty="0"/>
          </a:p>
        </p:txBody>
      </p:sp>
      <p:sp>
        <p:nvSpPr>
          <p:cNvPr id="3" name="Textplatzhalter 2"/>
          <p:cNvSpPr>
            <a:spLocks noGrp="1"/>
          </p:cNvSpPr>
          <p:nvPr>
            <p:ph type="body" sz="half" idx="1"/>
          </p:nvPr>
        </p:nvSpPr>
        <p:spPr>
          <a:xfrm>
            <a:off x="179388" y="692150"/>
            <a:ext cx="4351337" cy="6049963"/>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2051720" y="980728"/>
            <a:ext cx="4352925" cy="6049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Rectangle 24"/>
          <p:cNvSpPr>
            <a:spLocks noGrp="1" noChangeArrowheads="1"/>
          </p:cNvSpPr>
          <p:nvPr>
            <p:ph type="dt" sz="quarter" idx="10"/>
          </p:nvPr>
        </p:nvSpPr>
        <p:spPr bwMode="auto">
          <a:xfrm>
            <a:off x="0" y="0"/>
            <a:ext cx="2743677"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600">
                <a:solidFill>
                  <a:schemeClr val="accent4"/>
                </a:solidFill>
                <a:latin typeface="Arial" charset="0"/>
              </a:defRPr>
            </a:lvl1pPr>
          </a:lstStyle>
          <a:p>
            <a:r>
              <a:rPr lang="de-DE" smtClean="0"/>
              <a:t>© Skript IHK Bildungshaus Augsburg in Überarbeitung Christian Zerle</a:t>
            </a:r>
            <a:endParaRPr lang="de-DE" dirty="0"/>
          </a:p>
        </p:txBody>
      </p:sp>
    </p:spTree>
    <p:extLst>
      <p:ext uri="{BB962C8B-B14F-4D97-AF65-F5344CB8AC3E}">
        <p14:creationId xmlns:p14="http://schemas.microsoft.com/office/powerpoint/2010/main" val="25792986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179388" y="692150"/>
            <a:ext cx="8856662" cy="6049963"/>
          </a:xfrm>
        </p:spPr>
        <p:txBody>
          <a:bodyPr/>
          <a:lstStyle/>
          <a:p>
            <a:endParaRPr lang="de-DE"/>
          </a:p>
        </p:txBody>
      </p:sp>
      <p:sp>
        <p:nvSpPr>
          <p:cNvPr id="4" name="Foliennummernplatzhalter 3"/>
          <p:cNvSpPr>
            <a:spLocks noGrp="1"/>
          </p:cNvSpPr>
          <p:nvPr>
            <p:ph type="sldNum" sz="quarter" idx="10"/>
          </p:nvPr>
        </p:nvSpPr>
        <p:spPr>
          <a:xfrm>
            <a:off x="6589713" y="620713"/>
            <a:ext cx="2133600" cy="476250"/>
          </a:xfrm>
          <a:prstGeom prst="rect">
            <a:avLst/>
          </a:prstGeom>
        </p:spPr>
        <p:txBody>
          <a:bodyPr/>
          <a:lstStyle>
            <a:lvl1pPr>
              <a:defRPr/>
            </a:lvl1pPr>
          </a:lstStyle>
          <a:p>
            <a:fld id="{135B6FA1-A0A5-41E5-BC80-9522F379978E}" type="slidenum">
              <a:rPr lang="de-DE"/>
              <a:pPr/>
              <a:t>‹Nr.›</a:t>
            </a:fld>
            <a:endParaRPr lang="de-DE"/>
          </a:p>
        </p:txBody>
      </p:sp>
      <p:sp>
        <p:nvSpPr>
          <p:cNvPr id="8" name="Rectangle 24"/>
          <p:cNvSpPr>
            <a:spLocks noGrp="1" noChangeArrowheads="1"/>
          </p:cNvSpPr>
          <p:nvPr>
            <p:ph type="dt" sz="quarter" idx="2"/>
          </p:nvPr>
        </p:nvSpPr>
        <p:spPr bwMode="auto">
          <a:xfrm>
            <a:off x="0" y="0"/>
            <a:ext cx="2743677"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600">
                <a:latin typeface="Arial" charset="0"/>
              </a:defRPr>
            </a:lvl1pPr>
          </a:lstStyle>
          <a:p>
            <a:r>
              <a:rPr lang="de-DE" dirty="0" smtClean="0"/>
              <a:t>© Skript IHK Bildungshaus Augsburg in Überarbeitung Christian </a:t>
            </a:r>
            <a:r>
              <a:rPr lang="de-DE" dirty="0" err="1" smtClean="0"/>
              <a:t>Zerle</a:t>
            </a:r>
            <a:endParaRPr lang="de-DE" dirty="0"/>
          </a:p>
        </p:txBody>
      </p:sp>
    </p:spTree>
    <p:extLst>
      <p:ext uri="{BB962C8B-B14F-4D97-AF65-F5344CB8AC3E}">
        <p14:creationId xmlns:p14="http://schemas.microsoft.com/office/powerpoint/2010/main" val="5094262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SmartArt-Platzhalter 2"/>
          <p:cNvSpPr>
            <a:spLocks noGrp="1"/>
          </p:cNvSpPr>
          <p:nvPr>
            <p:ph type="dgm" idx="1"/>
          </p:nvPr>
        </p:nvSpPr>
        <p:spPr>
          <a:xfrm>
            <a:off x="179388" y="692150"/>
            <a:ext cx="8856662" cy="6049963"/>
          </a:xfrm>
        </p:spPr>
        <p:txBody>
          <a:bodyPr/>
          <a:lstStyle/>
          <a:p>
            <a:endParaRPr lang="de-DE"/>
          </a:p>
        </p:txBody>
      </p:sp>
      <p:sp>
        <p:nvSpPr>
          <p:cNvPr id="4" name="Foliennummernplatzhalter 3"/>
          <p:cNvSpPr>
            <a:spLocks noGrp="1"/>
          </p:cNvSpPr>
          <p:nvPr>
            <p:ph type="sldNum" sz="quarter" idx="10"/>
          </p:nvPr>
        </p:nvSpPr>
        <p:spPr>
          <a:xfrm>
            <a:off x="6589713" y="620713"/>
            <a:ext cx="2133600" cy="476250"/>
          </a:xfrm>
          <a:prstGeom prst="rect">
            <a:avLst/>
          </a:prstGeom>
        </p:spPr>
        <p:txBody>
          <a:bodyPr/>
          <a:lstStyle>
            <a:lvl1pPr>
              <a:defRPr/>
            </a:lvl1pPr>
          </a:lstStyle>
          <a:p>
            <a:fld id="{DEA9CE77-55E5-4FF6-AD1C-94BB2EFDF4CE}" type="slidenum">
              <a:rPr lang="de-DE"/>
              <a:pPr/>
              <a:t>‹Nr.›</a:t>
            </a:fld>
            <a:endParaRPr lang="de-DE"/>
          </a:p>
        </p:txBody>
      </p:sp>
      <p:sp>
        <p:nvSpPr>
          <p:cNvPr id="7" name="Rectangle 24"/>
          <p:cNvSpPr>
            <a:spLocks noGrp="1" noChangeArrowheads="1"/>
          </p:cNvSpPr>
          <p:nvPr>
            <p:ph type="dt" sz="quarter" idx="2"/>
          </p:nvPr>
        </p:nvSpPr>
        <p:spPr bwMode="auto">
          <a:xfrm>
            <a:off x="0" y="0"/>
            <a:ext cx="2743677"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600">
                <a:latin typeface="Arial" charset="0"/>
              </a:defRPr>
            </a:lvl1pPr>
          </a:lstStyle>
          <a:p>
            <a:r>
              <a:rPr lang="de-DE" dirty="0" smtClean="0"/>
              <a:t>© Skript IHK Bildungshaus Augsburg in Überarbeitung Christian </a:t>
            </a:r>
            <a:r>
              <a:rPr lang="de-DE" dirty="0" err="1" smtClean="0"/>
              <a:t>Zerle</a:t>
            </a:r>
            <a:endParaRPr lang="de-DE" dirty="0"/>
          </a:p>
        </p:txBody>
      </p:sp>
    </p:spTree>
    <p:extLst>
      <p:ext uri="{BB962C8B-B14F-4D97-AF65-F5344CB8AC3E}">
        <p14:creationId xmlns:p14="http://schemas.microsoft.com/office/powerpoint/2010/main" val="11845014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179388" y="692150"/>
            <a:ext cx="4351337" cy="6049963"/>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ClipArt-Platzhalter 3"/>
          <p:cNvSpPr>
            <a:spLocks noGrp="1"/>
          </p:cNvSpPr>
          <p:nvPr>
            <p:ph type="clipArt" sz="half" idx="2"/>
          </p:nvPr>
        </p:nvSpPr>
        <p:spPr>
          <a:xfrm>
            <a:off x="4683125" y="692150"/>
            <a:ext cx="4352925" cy="6049963"/>
          </a:xfrm>
        </p:spPr>
        <p:txBody>
          <a:bodyPr/>
          <a:lstStyle/>
          <a:p>
            <a:endParaRPr lang="de-DE"/>
          </a:p>
        </p:txBody>
      </p:sp>
      <p:sp>
        <p:nvSpPr>
          <p:cNvPr id="5" name="Foliennummernplatzhalter 4"/>
          <p:cNvSpPr>
            <a:spLocks noGrp="1"/>
          </p:cNvSpPr>
          <p:nvPr>
            <p:ph type="sldNum" sz="quarter" idx="10"/>
          </p:nvPr>
        </p:nvSpPr>
        <p:spPr>
          <a:xfrm>
            <a:off x="6589713" y="620713"/>
            <a:ext cx="2133600" cy="476250"/>
          </a:xfrm>
          <a:prstGeom prst="rect">
            <a:avLst/>
          </a:prstGeom>
        </p:spPr>
        <p:txBody>
          <a:bodyPr/>
          <a:lstStyle>
            <a:lvl1pPr>
              <a:defRPr/>
            </a:lvl1pPr>
          </a:lstStyle>
          <a:p>
            <a:fld id="{E9842281-F0DC-43C5-B230-C100B57CBCFE}" type="slidenum">
              <a:rPr lang="de-DE"/>
              <a:pPr/>
              <a:t>‹Nr.›</a:t>
            </a:fld>
            <a:endParaRPr lang="de-DE"/>
          </a:p>
        </p:txBody>
      </p:sp>
      <p:sp>
        <p:nvSpPr>
          <p:cNvPr id="8" name="Rectangle 24"/>
          <p:cNvSpPr>
            <a:spLocks noGrp="1" noChangeArrowheads="1"/>
          </p:cNvSpPr>
          <p:nvPr>
            <p:ph type="dt" sz="quarter" idx="12"/>
          </p:nvPr>
        </p:nvSpPr>
        <p:spPr bwMode="auto">
          <a:xfrm>
            <a:off x="0" y="0"/>
            <a:ext cx="2743677"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600">
                <a:latin typeface="Arial" charset="0"/>
              </a:defRPr>
            </a:lvl1pPr>
          </a:lstStyle>
          <a:p>
            <a:r>
              <a:rPr lang="de-DE" dirty="0" smtClean="0"/>
              <a:t>© Skript IHK Bildungshaus Augsburg in Überarbeitung Christian </a:t>
            </a:r>
            <a:r>
              <a:rPr lang="de-DE" dirty="0" err="1" smtClean="0"/>
              <a:t>Zerle</a:t>
            </a:r>
            <a:endParaRPr lang="de-DE" dirty="0"/>
          </a:p>
        </p:txBody>
      </p:sp>
    </p:spTree>
    <p:extLst>
      <p:ext uri="{BB962C8B-B14F-4D97-AF65-F5344CB8AC3E}">
        <p14:creationId xmlns:p14="http://schemas.microsoft.com/office/powerpoint/2010/main" val="42714661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dirty="0" smtClean="0"/>
              <a:t>Titelmasterformat durch Klicken bearbeiten</a:t>
            </a:r>
            <a:endParaRPr lang="de-DE" dirty="0"/>
          </a:p>
        </p:txBody>
      </p:sp>
      <p:sp>
        <p:nvSpPr>
          <p:cNvPr id="3" name="Textplatzhalter 2"/>
          <p:cNvSpPr>
            <a:spLocks noGrp="1"/>
          </p:cNvSpPr>
          <p:nvPr>
            <p:ph type="body" sz="half" idx="1"/>
          </p:nvPr>
        </p:nvSpPr>
        <p:spPr>
          <a:xfrm>
            <a:off x="179388" y="692150"/>
            <a:ext cx="4351337" cy="6049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83125" y="692150"/>
            <a:ext cx="4352925" cy="2947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83125" y="3792538"/>
            <a:ext cx="4352925" cy="2949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oliennummernplatzhalter 5"/>
          <p:cNvSpPr>
            <a:spLocks noGrp="1"/>
          </p:cNvSpPr>
          <p:nvPr>
            <p:ph type="sldNum" sz="quarter" idx="10"/>
          </p:nvPr>
        </p:nvSpPr>
        <p:spPr>
          <a:xfrm>
            <a:off x="6589713" y="620713"/>
            <a:ext cx="2133600" cy="476250"/>
          </a:xfrm>
          <a:prstGeom prst="rect">
            <a:avLst/>
          </a:prstGeom>
        </p:spPr>
        <p:txBody>
          <a:bodyPr/>
          <a:lstStyle>
            <a:lvl1pPr>
              <a:defRPr/>
            </a:lvl1pPr>
          </a:lstStyle>
          <a:p>
            <a:fld id="{139DAD62-C463-4479-B3ED-E78F70B01620}" type="slidenum">
              <a:rPr lang="de-DE"/>
              <a:pPr/>
              <a:t>‹Nr.›</a:t>
            </a:fld>
            <a:endParaRPr lang="de-DE"/>
          </a:p>
        </p:txBody>
      </p:sp>
      <p:sp>
        <p:nvSpPr>
          <p:cNvPr id="9" name="Rectangle 24"/>
          <p:cNvSpPr>
            <a:spLocks noGrp="1" noChangeArrowheads="1"/>
          </p:cNvSpPr>
          <p:nvPr>
            <p:ph type="dt" sz="quarter" idx="12"/>
          </p:nvPr>
        </p:nvSpPr>
        <p:spPr bwMode="auto">
          <a:xfrm>
            <a:off x="0" y="0"/>
            <a:ext cx="2743677"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600">
                <a:latin typeface="Arial" charset="0"/>
              </a:defRPr>
            </a:lvl1pPr>
          </a:lstStyle>
          <a:p>
            <a:r>
              <a:rPr lang="de-DE" dirty="0" smtClean="0"/>
              <a:t>© Skript IHK Bildungshaus Augsburg in Überarbeitung Christian </a:t>
            </a:r>
            <a:r>
              <a:rPr lang="de-DE" dirty="0" err="1" smtClean="0"/>
              <a:t>Zerle</a:t>
            </a:r>
            <a:endParaRPr lang="de-DE" dirty="0"/>
          </a:p>
        </p:txBody>
      </p:sp>
    </p:spTree>
    <p:extLst>
      <p:ext uri="{BB962C8B-B14F-4D97-AF65-F5344CB8AC3E}">
        <p14:creationId xmlns:p14="http://schemas.microsoft.com/office/powerpoint/2010/main" val="24243952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schemeClr>
            </a:gs>
            <a:gs pos="25000">
              <a:srgbClr val="0070C0">
                <a:alpha val="92000"/>
                <a:lumMod val="66000"/>
              </a:srgbClr>
            </a:gs>
            <a:gs pos="29000">
              <a:srgbClr val="002060">
                <a:alpha val="27000"/>
                <a:lumMod val="100000"/>
              </a:srgbClr>
            </a:gs>
            <a:gs pos="5000">
              <a:srgbClr val="002060">
                <a:alpha val="87000"/>
                <a:lumMod val="78000"/>
                <a:lumOff val="22000"/>
              </a:srgbClr>
            </a:gs>
          </a:gsLst>
          <a:lin ang="5400000" scaled="1"/>
          <a:tileRect/>
        </a:gradFill>
        <a:effectLst/>
      </p:bgPr>
    </p:bg>
    <p:spTree>
      <p:nvGrpSpPr>
        <p:cNvPr id="1" name=""/>
        <p:cNvGrpSpPr/>
        <p:nvPr/>
      </p:nvGrpSpPr>
      <p:grpSpPr>
        <a:xfrm>
          <a:off x="0" y="0"/>
          <a:ext cx="0" cy="0"/>
          <a:chOff x="0" y="0"/>
          <a:chExt cx="0" cy="0"/>
        </a:xfrm>
      </p:grpSpPr>
      <p:sp>
        <p:nvSpPr>
          <p:cNvPr id="35855" name="Rectangle 15"/>
          <p:cNvSpPr>
            <a:spLocks noGrp="1" noChangeArrowheads="1"/>
          </p:cNvSpPr>
          <p:nvPr>
            <p:ph type="body" idx="1"/>
          </p:nvPr>
        </p:nvSpPr>
        <p:spPr bwMode="auto">
          <a:xfrm>
            <a:off x="179388" y="980728"/>
            <a:ext cx="8856662" cy="576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3"/>
            <a:endParaRPr lang="de-CH" dirty="0" smtClean="0"/>
          </a:p>
          <a:p>
            <a:pPr lvl="3"/>
            <a:endParaRPr lang="de-CH" dirty="0" smtClean="0"/>
          </a:p>
        </p:txBody>
      </p:sp>
      <p:sp>
        <p:nvSpPr>
          <p:cNvPr id="35863" name="Rectangle 23"/>
          <p:cNvSpPr>
            <a:spLocks noChangeArrowheads="1"/>
          </p:cNvSpPr>
          <p:nvPr userDrawn="1"/>
        </p:nvSpPr>
        <p:spPr bwMode="auto">
          <a:xfrm>
            <a:off x="6877050" y="188913"/>
            <a:ext cx="2133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r>
              <a:rPr lang="de-DE" sz="1200" dirty="0">
                <a:solidFill>
                  <a:schemeClr val="accent4"/>
                </a:solidFill>
                <a:latin typeface="Arial" charset="0"/>
              </a:rPr>
              <a:t>Folie </a:t>
            </a:r>
            <a:fld id="{A64BFE56-506C-4BCC-9A77-BF5D4F975A88}" type="slidenum">
              <a:rPr lang="de-DE" sz="1200">
                <a:solidFill>
                  <a:schemeClr val="accent4"/>
                </a:solidFill>
                <a:latin typeface="Arial" charset="0"/>
              </a:rPr>
              <a:pPr algn="r"/>
              <a:t>‹Nr.›</a:t>
            </a:fld>
            <a:endParaRPr lang="de-DE" dirty="0">
              <a:solidFill>
                <a:schemeClr val="accent4"/>
              </a:solidFill>
            </a:endParaRPr>
          </a:p>
        </p:txBody>
      </p:sp>
      <p:sp>
        <p:nvSpPr>
          <p:cNvPr id="35864" name="Rectangle 24"/>
          <p:cNvSpPr>
            <a:spLocks noGrp="1" noChangeArrowheads="1"/>
          </p:cNvSpPr>
          <p:nvPr>
            <p:ph type="dt" sz="quarter" idx="2"/>
          </p:nvPr>
        </p:nvSpPr>
        <p:spPr bwMode="auto">
          <a:xfrm>
            <a:off x="0" y="0"/>
            <a:ext cx="2743677"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600">
                <a:solidFill>
                  <a:schemeClr val="bg1"/>
                </a:solidFill>
                <a:latin typeface="Arial" charset="0"/>
              </a:defRPr>
            </a:lvl1pPr>
          </a:lstStyle>
          <a:p>
            <a:r>
              <a:rPr lang="de-DE" dirty="0" smtClean="0"/>
              <a:t>© </a:t>
            </a:r>
            <a:r>
              <a:rPr lang="de-DE" dirty="0" smtClean="0">
                <a:solidFill>
                  <a:schemeClr val="accent4"/>
                </a:solidFill>
              </a:rPr>
              <a:t>Skript IHK Bildungshaus Augsburg in Überarbeitung Christian </a:t>
            </a:r>
            <a:r>
              <a:rPr lang="de-DE" dirty="0" err="1" smtClean="0">
                <a:solidFill>
                  <a:schemeClr val="accent4"/>
                </a:solidFill>
              </a:rPr>
              <a:t>Zerle</a:t>
            </a:r>
            <a:endParaRPr lang="de-DE" dirty="0">
              <a:solidFill>
                <a:schemeClr val="accent4"/>
              </a:solidFill>
            </a:endParaRPr>
          </a:p>
        </p:txBody>
      </p:sp>
      <p:pic>
        <p:nvPicPr>
          <p:cNvPr id="17" name="Picture 2" descr="C:\Users\Christian Zerle\Pictures\Logo ZC 2.jpg"/>
          <p:cNvPicPr>
            <a:picLocks noChangeAspect="1" noChangeArrowheads="1"/>
          </p:cNvPicPr>
          <p:nvPr userDrawn="1"/>
        </p:nvPicPr>
        <p:blipFill rotWithShape="1">
          <a:blip r:embed="rId17" cstate="print">
            <a:clrChange>
              <a:clrFrom>
                <a:srgbClr val="FEFFFF"/>
              </a:clrFrom>
              <a:clrTo>
                <a:srgbClr val="FEFFFF">
                  <a:alpha val="0"/>
                </a:srgbClr>
              </a:clrTo>
            </a:clrChange>
            <a:extLst>
              <a:ext uri="{28A0092B-C50C-407E-A947-70E740481C1C}">
                <a14:useLocalDpi xmlns:a14="http://schemas.microsoft.com/office/drawing/2010/main" val="0"/>
              </a:ext>
            </a:extLst>
          </a:blip>
          <a:srcRect l="6687" t="8294" r="9921" b="3832"/>
          <a:stretch/>
        </p:blipFill>
        <p:spPr bwMode="auto">
          <a:xfrm>
            <a:off x="7236694" y="240569"/>
            <a:ext cx="719286" cy="6174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711" r:id="rId1"/>
    <p:sldLayoutId id="2147483690" r:id="rId2"/>
    <p:sldLayoutId id="2147483692" r:id="rId3"/>
    <p:sldLayoutId id="2147483695"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hf sldNum="0" hdr="0"/>
  <p:txStyles>
    <p:titleStyle>
      <a:lvl1pPr algn="ctr" rtl="0" fontAlgn="base">
        <a:spcBef>
          <a:spcPct val="0"/>
        </a:spcBef>
        <a:spcAft>
          <a:spcPct val="0"/>
        </a:spcAft>
        <a:defRPr sz="16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16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16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16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16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16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16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16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16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9.jpeg"/><Relationship Id="rId5" Type="http://schemas.openxmlformats.org/officeDocument/2006/relationships/image" Target="../media/image28.emf"/><Relationship Id="rId4" Type="http://schemas.openxmlformats.org/officeDocument/2006/relationships/oleObject" Target="../embeddings/Microsoft_Excel_97-2003_Worksheet1.xls"/></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hyperlink" Target="http://de.wikipedia.org/w/index.php?title=Datei:Eurocopter_Logo_2010.png&amp;filetimestamp=20101210205146" TargetMode="External"/><Relationship Id="rId7" Type="http://schemas.openxmlformats.org/officeDocument/2006/relationships/image" Target="../media/image39.png"/><Relationship Id="rId12" Type="http://schemas.openxmlformats.org/officeDocument/2006/relationships/image" Target="../media/image7.png"/><Relationship Id="rId2" Type="http://schemas.openxmlformats.org/officeDocument/2006/relationships/notesSlide" Target="../notesSlides/notesSlide76.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hyperlink" Target="http://de.wikipedia.org/w/index.php?title=Datei:Airbus_Logo_2010.png&amp;filetimestamp=20110405100255" TargetMode="External"/><Relationship Id="rId10" Type="http://schemas.openxmlformats.org/officeDocument/2006/relationships/hyperlink" Target="http://de.wikipedia.org/w/index.php?title=Datei:EADS-Logo_2010.png&amp;filetimestamp=20100919211633" TargetMode="External"/><Relationship Id="rId4" Type="http://schemas.openxmlformats.org/officeDocument/2006/relationships/image" Target="../media/image37.png"/><Relationship Id="rId9" Type="http://schemas.openxmlformats.org/officeDocument/2006/relationships/image" Target="../media/image41.png"/></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6.png"/><Relationship Id="rId2" Type="http://schemas.openxmlformats.org/officeDocument/2006/relationships/notesSlide" Target="../notesSlides/notesSlide77.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bundesrecht.juris.de/hgb/__18.html" TargetMode="External"/><Relationship Id="rId7" Type="http://schemas.openxmlformats.org/officeDocument/2006/relationships/hyperlink" Target="http://de.wikipedia.org/wiki/Gemeinn%C3%BCtzige_Aktiengesellschaf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de.wikipedia.org/wiki/Gemeinn%C3%BCtzige_GmbH" TargetMode="External"/><Relationship Id="rId5" Type="http://schemas.openxmlformats.org/officeDocument/2006/relationships/hyperlink" Target="http://de.wikipedia.org/wiki/Firma" TargetMode="External"/><Relationship Id="rId4" Type="http://schemas.openxmlformats.org/officeDocument/2006/relationships/hyperlink" Target="http://de.wikipedia.org/wiki/Gesellschaft_b%C3%BCrgerlichen_Rechts"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8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86.xm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emf"/></Relationships>
</file>

<file path=ppt/slides/_rels/slide8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87.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50.emf"/></Relationships>
</file>

<file path=ppt/slides/_rels/slide8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88.xml"/><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emf"/></Relationships>
</file>

<file path=ppt/slides/_rels/slide8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89.xml"/><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4.emf"/></Relationships>
</file>

<file path=ppt/slides/_rels/slide9.xml.rels><?xml version="1.0" encoding="UTF-8" standalone="yes"?>
<Relationships xmlns="http://schemas.openxmlformats.org/package/2006/relationships"><Relationship Id="rId3" Type="http://schemas.openxmlformats.org/officeDocument/2006/relationships/hyperlink" Target="http://de.wikipedia.org/wiki/Gesellschaft_b%C3%BCrgerlichen_Rechts" TargetMode="External"/><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de.wikipedia.org/wiki/Gemeinn%C3%BCtzige_Aktiengesellschaft" TargetMode="External"/><Relationship Id="rId5" Type="http://schemas.openxmlformats.org/officeDocument/2006/relationships/hyperlink" Target="http://de.wikipedia.org/wiki/Gemeinn%C3%BCtzige_GmbH" TargetMode="External"/><Relationship Id="rId4" Type="http://schemas.openxmlformats.org/officeDocument/2006/relationships/hyperlink" Target="http://de.wikipedia.org/wiki/Firma"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90.xml"/><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9.emf"/></Relationships>
</file>

<file path=ppt/slides/_rels/slide9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91.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59.emf"/></Relationships>
</file>

<file path=ppt/slides/_rels/slide92.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9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94.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94.xml"/><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64.emf"/></Relationships>
</file>

<file path=ppt/slides/_rels/slide95.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95.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66.emf"/></Relationships>
</file>

<file path=ppt/slides/_rels/slide96.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96.xml"/><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68.emf"/></Relationships>
</file>

<file path=ppt/slides/_rels/slide97.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97.xml"/><Relationship Id="rId1" Type="http://schemas.openxmlformats.org/officeDocument/2006/relationships/slideLayout" Target="../slideLayouts/slideLayout7.xml"/><Relationship Id="rId5" Type="http://schemas.openxmlformats.org/officeDocument/2006/relationships/image" Target="../media/image70.jpeg"/><Relationship Id="rId4" Type="http://schemas.openxmlformats.org/officeDocument/2006/relationships/image" Target="../media/image6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quarter" idx="10"/>
          </p:nvPr>
        </p:nvSpPr>
        <p:spPr>
          <a:xfrm>
            <a:off x="0" y="0"/>
            <a:ext cx="2987824" cy="212408"/>
          </a:xfrm>
        </p:spPr>
        <p:txBody>
          <a:bodyPr/>
          <a:lstStyle/>
          <a:p>
            <a:r>
              <a:rPr lang="de-DE" dirty="0"/>
              <a:t>© Skript </a:t>
            </a:r>
            <a:r>
              <a:rPr lang="de-DE" dirty="0" smtClean="0"/>
              <a:t>IHK Bildungshaus Schwaben </a:t>
            </a:r>
            <a:r>
              <a:rPr lang="de-DE" dirty="0"/>
              <a:t>Augsburg in Überarbeitung Christian </a:t>
            </a:r>
            <a:r>
              <a:rPr lang="de-DE" dirty="0" err="1"/>
              <a:t>Zerle</a:t>
            </a:r>
            <a:endParaRPr lang="de-DE" dirty="0"/>
          </a:p>
        </p:txBody>
      </p:sp>
      <p:pic>
        <p:nvPicPr>
          <p:cNvPr id="552971" name="Picture 11" descr="Vebblen"/>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755576" y="1953606"/>
            <a:ext cx="8064896" cy="48703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52963" name="Rectangle 3"/>
          <p:cNvSpPr>
            <a:spLocks noGrp="1" noChangeArrowheads="1"/>
          </p:cNvSpPr>
          <p:nvPr>
            <p:ph type="body" sz="half" idx="1"/>
          </p:nvPr>
        </p:nvSpPr>
        <p:spPr>
          <a:xfrm>
            <a:off x="1029764" y="3140546"/>
            <a:ext cx="6227762" cy="3529012"/>
          </a:xfrm>
        </p:spPr>
        <p:txBody>
          <a:bodyPr/>
          <a:lstStyle/>
          <a:p>
            <a:pPr>
              <a:buFont typeface="Wingdings" pitchFamily="2" charset="2"/>
              <a:buNone/>
            </a:pPr>
            <a:r>
              <a:rPr lang="de-DE" sz="1800" kern="1200" dirty="0">
                <a:solidFill>
                  <a:schemeClr val="accent6">
                    <a:lumMod val="50000"/>
                  </a:schemeClr>
                </a:solidFill>
                <a:effectLst/>
                <a:latin typeface="Garamond" pitchFamily="18" charset="0"/>
              </a:rPr>
              <a:t>Bachelor </a:t>
            </a:r>
            <a:r>
              <a:rPr lang="de-DE" sz="1800" kern="1200" dirty="0" err="1">
                <a:solidFill>
                  <a:schemeClr val="accent6">
                    <a:lumMod val="50000"/>
                  </a:schemeClr>
                </a:solidFill>
                <a:effectLst/>
                <a:latin typeface="Garamond" pitchFamily="18" charset="0"/>
              </a:rPr>
              <a:t>of</a:t>
            </a:r>
            <a:r>
              <a:rPr lang="de-DE" sz="1800" kern="1200" dirty="0">
                <a:solidFill>
                  <a:schemeClr val="accent6">
                    <a:lumMod val="50000"/>
                  </a:schemeClr>
                </a:solidFill>
                <a:effectLst/>
                <a:latin typeface="Garamond" pitchFamily="18" charset="0"/>
              </a:rPr>
              <a:t> Business Administration</a:t>
            </a:r>
          </a:p>
          <a:p>
            <a:pPr>
              <a:buFont typeface="Wingdings" pitchFamily="2" charset="2"/>
              <a:buNone/>
            </a:pPr>
            <a:r>
              <a:rPr lang="de-DE" sz="1800" kern="1200" dirty="0">
                <a:solidFill>
                  <a:schemeClr val="accent6">
                    <a:lumMod val="50000"/>
                  </a:schemeClr>
                </a:solidFill>
                <a:effectLst/>
                <a:latin typeface="Garamond" pitchFamily="18" charset="0"/>
              </a:rPr>
              <a:t>geboren am 10. Mai 1976</a:t>
            </a:r>
          </a:p>
          <a:p>
            <a:pPr>
              <a:buFont typeface="Wingdings" pitchFamily="2" charset="2"/>
              <a:buNone/>
            </a:pPr>
            <a:r>
              <a:rPr lang="de-DE" sz="1800" kern="1200" dirty="0">
                <a:solidFill>
                  <a:schemeClr val="accent6">
                    <a:lumMod val="50000"/>
                  </a:schemeClr>
                </a:solidFill>
                <a:effectLst/>
                <a:latin typeface="Garamond" pitchFamily="18" charset="0"/>
              </a:rPr>
              <a:t>glücklich verheiratet,</a:t>
            </a:r>
          </a:p>
          <a:p>
            <a:pPr>
              <a:buFont typeface="Wingdings" pitchFamily="2" charset="2"/>
              <a:buNone/>
            </a:pPr>
            <a:r>
              <a:rPr lang="de-DE" sz="1800" kern="1200" dirty="0">
                <a:solidFill>
                  <a:schemeClr val="accent6">
                    <a:lumMod val="50000"/>
                  </a:schemeClr>
                </a:solidFill>
                <a:effectLst/>
                <a:latin typeface="Garamond" pitchFamily="18" charset="0"/>
              </a:rPr>
              <a:t>eine Tochter </a:t>
            </a:r>
            <a:r>
              <a:rPr lang="de-DE" sz="1800" kern="1200" dirty="0" smtClean="0">
                <a:solidFill>
                  <a:schemeClr val="accent6">
                    <a:lumMod val="50000"/>
                  </a:schemeClr>
                </a:solidFill>
                <a:effectLst/>
                <a:latin typeface="Garamond" pitchFamily="18" charset="0"/>
              </a:rPr>
              <a:t>11 </a:t>
            </a:r>
            <a:r>
              <a:rPr lang="de-DE" sz="1800" kern="1200" dirty="0">
                <a:solidFill>
                  <a:schemeClr val="accent6">
                    <a:lumMod val="50000"/>
                  </a:schemeClr>
                </a:solidFill>
                <a:effectLst/>
                <a:latin typeface="Garamond" pitchFamily="18" charset="0"/>
              </a:rPr>
              <a:t>Jahre und</a:t>
            </a:r>
          </a:p>
          <a:p>
            <a:pPr>
              <a:buFont typeface="Wingdings" pitchFamily="2" charset="2"/>
              <a:buNone/>
            </a:pPr>
            <a:r>
              <a:rPr lang="de-DE" sz="1800" kern="1200" dirty="0">
                <a:solidFill>
                  <a:schemeClr val="accent6">
                    <a:lumMod val="50000"/>
                  </a:schemeClr>
                </a:solidFill>
                <a:effectLst/>
                <a:latin typeface="Garamond" pitchFamily="18" charset="0"/>
              </a:rPr>
              <a:t>ein Sohn </a:t>
            </a:r>
            <a:r>
              <a:rPr lang="de-DE" sz="1800" kern="1200" dirty="0" smtClean="0">
                <a:solidFill>
                  <a:schemeClr val="accent6">
                    <a:lumMod val="50000"/>
                  </a:schemeClr>
                </a:solidFill>
                <a:effectLst/>
                <a:latin typeface="Garamond" pitchFamily="18" charset="0"/>
              </a:rPr>
              <a:t>5 </a:t>
            </a:r>
            <a:r>
              <a:rPr lang="de-DE" sz="1800" kern="1200" dirty="0">
                <a:solidFill>
                  <a:schemeClr val="accent6">
                    <a:lumMod val="50000"/>
                  </a:schemeClr>
                </a:solidFill>
                <a:effectLst/>
                <a:latin typeface="Garamond" pitchFamily="18" charset="0"/>
              </a:rPr>
              <a:t>Jahre alt</a:t>
            </a:r>
          </a:p>
          <a:p>
            <a:pPr>
              <a:buFont typeface="Wingdings" pitchFamily="2" charset="2"/>
              <a:buNone/>
            </a:pPr>
            <a:r>
              <a:rPr lang="de-DE" sz="1800" kern="1200" dirty="0">
                <a:solidFill>
                  <a:schemeClr val="accent6">
                    <a:lumMod val="50000"/>
                  </a:schemeClr>
                </a:solidFill>
                <a:effectLst/>
                <a:latin typeface="Garamond" pitchFamily="18" charset="0"/>
              </a:rPr>
              <a:t>wohnhaft in Donauwörth</a:t>
            </a:r>
          </a:p>
          <a:p>
            <a:pPr>
              <a:buFont typeface="Wingdings" pitchFamily="2" charset="2"/>
              <a:buNone/>
            </a:pPr>
            <a:endParaRPr lang="de-DE" sz="1100" kern="1200" dirty="0" smtClean="0">
              <a:solidFill>
                <a:schemeClr val="accent6">
                  <a:lumMod val="50000"/>
                </a:schemeClr>
              </a:solidFill>
              <a:effectLst/>
              <a:latin typeface="Garamond" pitchFamily="18" charset="0"/>
            </a:endParaRPr>
          </a:p>
          <a:p>
            <a:pPr>
              <a:buFont typeface="Wingdings" pitchFamily="2" charset="2"/>
              <a:buNone/>
            </a:pPr>
            <a:r>
              <a:rPr lang="de-DE" sz="1800" kern="1200" dirty="0" smtClean="0">
                <a:solidFill>
                  <a:schemeClr val="accent6">
                    <a:lumMod val="50000"/>
                  </a:schemeClr>
                </a:solidFill>
                <a:effectLst/>
                <a:latin typeface="Garamond" pitchFamily="18" charset="0"/>
              </a:rPr>
              <a:t>Hobbies: Jagd, Waldarbeit</a:t>
            </a:r>
          </a:p>
          <a:p>
            <a:pPr>
              <a:buFont typeface="Wingdings" pitchFamily="2" charset="2"/>
              <a:buNone/>
            </a:pPr>
            <a:endParaRPr lang="de-DE" sz="2000" dirty="0">
              <a:effectLst/>
            </a:endParaRPr>
          </a:p>
        </p:txBody>
      </p:sp>
      <p:sp>
        <p:nvSpPr>
          <p:cNvPr id="552966" name="WordArt 6"/>
          <p:cNvSpPr>
            <a:spLocks noChangeArrowheads="1" noChangeShapeType="1" noTextEdit="1"/>
          </p:cNvSpPr>
          <p:nvPr/>
        </p:nvSpPr>
        <p:spPr bwMode="auto">
          <a:xfrm>
            <a:off x="3574949" y="6035180"/>
            <a:ext cx="4464050" cy="5762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de-DE" sz="3600" kern="10" spc="720" dirty="0">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www.zerle.info</a:t>
            </a:r>
          </a:p>
        </p:txBody>
      </p:sp>
      <p:sp>
        <p:nvSpPr>
          <p:cNvPr id="552973" name="Text Box 13"/>
          <p:cNvSpPr txBox="1">
            <a:spLocks noChangeArrowheads="1"/>
          </p:cNvSpPr>
          <p:nvPr/>
        </p:nvSpPr>
        <p:spPr bwMode="auto">
          <a:xfrm>
            <a:off x="1043930" y="2604819"/>
            <a:ext cx="388778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2200" b="1" dirty="0">
                <a:solidFill>
                  <a:schemeClr val="accent6">
                    <a:lumMod val="50000"/>
                  </a:schemeClr>
                </a:solidFill>
              </a:rPr>
              <a:t>C h r i s t i a n    Z e r l e</a:t>
            </a:r>
            <a:endParaRPr lang="de-CH" sz="2200" b="1" dirty="0">
              <a:solidFill>
                <a:schemeClr val="accent6">
                  <a:lumMod val="50000"/>
                </a:schemeClr>
              </a:solidFill>
            </a:endParaRPr>
          </a:p>
        </p:txBody>
      </p:sp>
      <p:pic>
        <p:nvPicPr>
          <p:cNvPr id="11" name="Picture 2" descr="C:\Users\Christian Zerle\Pictures\Logo ZC 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87" t="8294" r="9921" b="3832"/>
          <a:stretch/>
        </p:blipFill>
        <p:spPr bwMode="auto">
          <a:xfrm>
            <a:off x="1620943" y="5743281"/>
            <a:ext cx="1011409" cy="868161"/>
          </a:xfrm>
          <a:prstGeom prst="rect">
            <a:avLst/>
          </a:prstGeom>
          <a:ln>
            <a:noFill/>
          </a:ln>
          <a:effectLst>
            <a:softEdge rad="12700"/>
          </a:effectLst>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179512" y="388061"/>
            <a:ext cx="4248472" cy="769441"/>
          </a:xfrm>
          <a:prstGeom prst="rect">
            <a:avLst/>
          </a:prstGeom>
          <a:noFill/>
        </p:spPr>
        <p:txBody>
          <a:bodyPr wrap="square" rtlCol="0">
            <a:spAutoFit/>
          </a:bodyPr>
          <a:lstStyle/>
          <a:p>
            <a:r>
              <a:rPr lang="de-DE" sz="4400" b="1" dirty="0" smtClean="0"/>
              <a:t>… wer ich bin</a:t>
            </a:r>
            <a:endParaRPr lang="de-DE" sz="4400" b="1"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2588677" name="Rectangle 5"/>
          <p:cNvSpPr>
            <a:spLocks noChangeArrowheads="1"/>
          </p:cNvSpPr>
          <p:nvPr/>
        </p:nvSpPr>
        <p:spPr bwMode="auto">
          <a:xfrm>
            <a:off x="468313" y="774700"/>
            <a:ext cx="8424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CH"/>
          </a:p>
        </p:txBody>
      </p:sp>
      <p:sp>
        <p:nvSpPr>
          <p:cNvPr id="2588678" name="Rectangle 6"/>
          <p:cNvSpPr>
            <a:spLocks noChangeArrowheads="1"/>
          </p:cNvSpPr>
          <p:nvPr/>
        </p:nvSpPr>
        <p:spPr bwMode="auto">
          <a:xfrm>
            <a:off x="241982" y="1841242"/>
            <a:ext cx="856932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1600" b="1" dirty="0">
                <a:solidFill>
                  <a:schemeClr val="accent6">
                    <a:lumMod val="50000"/>
                  </a:schemeClr>
                </a:solidFill>
              </a:rPr>
              <a:t>Personenfirma</a:t>
            </a:r>
            <a:r>
              <a:rPr lang="de-DE" sz="1600" dirty="0">
                <a:solidFill>
                  <a:schemeClr val="accent6">
                    <a:lumMod val="50000"/>
                  </a:schemeClr>
                </a:solidFill>
              </a:rPr>
              <a:t> </a:t>
            </a:r>
          </a:p>
          <a:p>
            <a:pPr lvl="1"/>
            <a:r>
              <a:rPr lang="de-DE" sz="1600" dirty="0">
                <a:solidFill>
                  <a:schemeClr val="accent6">
                    <a:lumMod val="50000"/>
                  </a:schemeClr>
                </a:solidFill>
              </a:rPr>
              <a:t>als Firma gibt ein Einzelkaufmann seinen Vor- und Nachnamen oder eine Gesellschaft den Namen eines oder mehrerer Gesellschafter an, z. B. Henkel KGaA nach dem Unternehmensgründer Fritz </a:t>
            </a:r>
            <a:r>
              <a:rPr lang="de-DE" sz="1600" dirty="0" smtClean="0">
                <a:solidFill>
                  <a:schemeClr val="accent6">
                    <a:lumMod val="50000"/>
                  </a:schemeClr>
                </a:solidFill>
              </a:rPr>
              <a:t>Henkel.</a:t>
            </a:r>
            <a:endParaRPr lang="de-DE" sz="1600" dirty="0">
              <a:solidFill>
                <a:schemeClr val="accent6">
                  <a:lumMod val="50000"/>
                </a:schemeClr>
              </a:solidFill>
            </a:endParaRPr>
          </a:p>
          <a:p>
            <a:pPr lvl="1"/>
            <a:endParaRPr lang="de-DE" sz="1600" dirty="0">
              <a:solidFill>
                <a:schemeClr val="accent6">
                  <a:lumMod val="50000"/>
                </a:schemeClr>
              </a:solidFill>
            </a:endParaRPr>
          </a:p>
          <a:p>
            <a:r>
              <a:rPr lang="de-DE" sz="1600" b="1" dirty="0">
                <a:solidFill>
                  <a:schemeClr val="accent6">
                    <a:lumMod val="50000"/>
                  </a:schemeClr>
                </a:solidFill>
              </a:rPr>
              <a:t>Fantasiefirma</a:t>
            </a:r>
            <a:r>
              <a:rPr lang="de-DE" sz="1600" dirty="0">
                <a:solidFill>
                  <a:schemeClr val="accent6">
                    <a:lumMod val="50000"/>
                  </a:schemeClr>
                </a:solidFill>
              </a:rPr>
              <a:t> </a:t>
            </a:r>
          </a:p>
          <a:p>
            <a:pPr lvl="1"/>
            <a:r>
              <a:rPr lang="de-DE" sz="1600" dirty="0">
                <a:solidFill>
                  <a:schemeClr val="accent6">
                    <a:lumMod val="50000"/>
                  </a:schemeClr>
                </a:solidFill>
              </a:rPr>
              <a:t>als Firma wird irgendein Ausdruck frei gewählt, z. B. Infineon</a:t>
            </a:r>
          </a:p>
          <a:p>
            <a:endParaRPr lang="de-DE" sz="1600" dirty="0">
              <a:solidFill>
                <a:schemeClr val="accent6">
                  <a:lumMod val="50000"/>
                </a:schemeClr>
              </a:solidFill>
            </a:endParaRPr>
          </a:p>
          <a:p>
            <a:r>
              <a:rPr lang="de-DE" sz="1600" b="1" dirty="0">
                <a:solidFill>
                  <a:schemeClr val="accent6">
                    <a:lumMod val="50000"/>
                  </a:schemeClr>
                </a:solidFill>
              </a:rPr>
              <a:t>Sachfirma</a:t>
            </a:r>
            <a:r>
              <a:rPr lang="de-DE" sz="1600" dirty="0">
                <a:solidFill>
                  <a:schemeClr val="accent6">
                    <a:lumMod val="50000"/>
                  </a:schemeClr>
                </a:solidFill>
              </a:rPr>
              <a:t> </a:t>
            </a:r>
          </a:p>
          <a:p>
            <a:pPr lvl="1"/>
            <a:r>
              <a:rPr lang="de-DE" sz="1600" dirty="0">
                <a:solidFill>
                  <a:schemeClr val="accent6">
                    <a:lumMod val="50000"/>
                  </a:schemeClr>
                </a:solidFill>
              </a:rPr>
              <a:t>als Firma wird die Tätigkeit des Unternehmens sachlich beschrieben, z. B. Bankaktiengesellschaft</a:t>
            </a:r>
          </a:p>
          <a:p>
            <a:endParaRPr lang="de-DE" sz="1600" dirty="0">
              <a:solidFill>
                <a:schemeClr val="accent6">
                  <a:lumMod val="50000"/>
                </a:schemeClr>
              </a:solidFill>
            </a:endParaRPr>
          </a:p>
          <a:p>
            <a:r>
              <a:rPr lang="de-DE" sz="1600" b="1" dirty="0">
                <a:solidFill>
                  <a:schemeClr val="accent6">
                    <a:lumMod val="50000"/>
                  </a:schemeClr>
                </a:solidFill>
              </a:rPr>
              <a:t>Mischfirma</a:t>
            </a:r>
            <a:r>
              <a:rPr lang="de-DE" sz="1600" dirty="0">
                <a:solidFill>
                  <a:schemeClr val="accent6">
                    <a:lumMod val="50000"/>
                  </a:schemeClr>
                </a:solidFill>
              </a:rPr>
              <a:t> </a:t>
            </a:r>
          </a:p>
          <a:p>
            <a:pPr lvl="1"/>
            <a:r>
              <a:rPr lang="de-DE" sz="1600" dirty="0">
                <a:solidFill>
                  <a:schemeClr val="accent6">
                    <a:lumMod val="50000"/>
                  </a:schemeClr>
                </a:solidFill>
              </a:rPr>
              <a:t>eine Kombination aus Personen-, Fantasie- und/oder Sachfirma, z. B. Tchibo – Carl </a:t>
            </a:r>
            <a:r>
              <a:rPr lang="de-DE" sz="1600" dirty="0" err="1">
                <a:solidFill>
                  <a:schemeClr val="accent6">
                    <a:lumMod val="50000"/>
                  </a:schemeClr>
                </a:solidFill>
              </a:rPr>
              <a:t>Tchilling</a:t>
            </a:r>
            <a:r>
              <a:rPr lang="de-DE" sz="1600" dirty="0">
                <a:solidFill>
                  <a:schemeClr val="accent6">
                    <a:lumMod val="50000"/>
                  </a:schemeClr>
                </a:solidFill>
              </a:rPr>
              <a:t>-</a:t>
            </a:r>
            <a:r>
              <a:rPr lang="de-DE" sz="1600" dirty="0" err="1">
                <a:solidFill>
                  <a:schemeClr val="accent6">
                    <a:lumMod val="50000"/>
                  </a:schemeClr>
                </a:solidFill>
              </a:rPr>
              <a:t>Hiryan</a:t>
            </a:r>
            <a:r>
              <a:rPr lang="de-DE" sz="1600" dirty="0">
                <a:solidFill>
                  <a:schemeClr val="accent6">
                    <a:lumMod val="50000"/>
                  </a:schemeClr>
                </a:solidFill>
              </a:rPr>
              <a:t>-Kaffeebohnen</a:t>
            </a:r>
          </a:p>
          <a:p>
            <a:endParaRPr lang="de-DE" sz="1600" dirty="0">
              <a:solidFill>
                <a:schemeClr val="accent6">
                  <a:lumMod val="50000"/>
                </a:schemeClr>
              </a:solidFill>
            </a:endParaRPr>
          </a:p>
          <a:p>
            <a:r>
              <a:rPr lang="de-DE" sz="1600" dirty="0">
                <a:solidFill>
                  <a:schemeClr val="accent6">
                    <a:lumMod val="50000"/>
                  </a:schemeClr>
                </a:solidFill>
              </a:rPr>
              <a:t>Wie auch bei Markennamen werden im Zuge der Globalisierung vermehrt international funktionierende Kunstbegriffe eingesetzt, welche erstens in möglichst vielen Sprachen aussprechbar sind, zweitens weltweit </a:t>
            </a:r>
            <a:r>
              <a:rPr lang="de-DE" sz="1600" dirty="0" err="1">
                <a:solidFill>
                  <a:schemeClr val="accent6">
                    <a:lumMod val="50000"/>
                  </a:schemeClr>
                </a:solidFill>
              </a:rPr>
              <a:t>weitestmöglich</a:t>
            </a:r>
            <a:r>
              <a:rPr lang="de-DE" sz="1600" dirty="0">
                <a:solidFill>
                  <a:schemeClr val="accent6">
                    <a:lumMod val="50000"/>
                  </a:schemeClr>
                </a:solidFill>
              </a:rPr>
              <a:t> unbesetzt sind (z. B. keine Treffer in Internet-Suchmaschinen vor der Firmierung), drittens in jeder Sprache positive Assoziationen wecken; z. B. „Novartis", das die lateinischen Ausdrücke für neu und Kunst vereint.</a:t>
            </a:r>
          </a:p>
        </p:txBody>
      </p:sp>
      <p:pic>
        <p:nvPicPr>
          <p:cNvPr id="9" name="Picture 2" descr="http://img4.wikia.nocookie.net/__cb20130811215520/dragonsofatlantis/images/3/30/Symbol_Inform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4081" y="2636912"/>
            <a:ext cx="1351006" cy="1351006"/>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10" name="Abgerundetes Rechteck 9"/>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Definition</a:t>
            </a:r>
            <a:endParaRPr lang="de-DE" sz="2000" b="1" dirty="0">
              <a:solidFill>
                <a:schemeClr val="tx1"/>
              </a:solidFill>
            </a:endParaRPr>
          </a:p>
        </p:txBody>
      </p:sp>
      <p:sp>
        <p:nvSpPr>
          <p:cNvPr id="11" name="Textfeld 10"/>
          <p:cNvSpPr txBox="1"/>
          <p:nvPr/>
        </p:nvSpPr>
        <p:spPr>
          <a:xfrm>
            <a:off x="1624112" y="1510384"/>
            <a:ext cx="2875880" cy="461665"/>
          </a:xfrm>
          <a:prstGeom prst="rect">
            <a:avLst/>
          </a:prstGeom>
          <a:noFill/>
        </p:spPr>
        <p:txBody>
          <a:bodyPr wrap="square" rtlCol="0">
            <a:spAutoFit/>
          </a:bodyPr>
          <a:lstStyle/>
          <a:p>
            <a:r>
              <a:rPr lang="de-DE" sz="2400" b="1" dirty="0" smtClean="0"/>
              <a:t>Firmenarten</a:t>
            </a:r>
            <a:endParaRPr lang="de-DE" sz="2400" b="1" dirty="0">
              <a:solidFill>
                <a:schemeClr val="tx2">
                  <a:lumMod val="1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grpSp>
        <p:nvGrpSpPr>
          <p:cNvPr id="2" name="Organization Chart 7"/>
          <p:cNvGrpSpPr>
            <a:grpSpLocks/>
          </p:cNvGrpSpPr>
          <p:nvPr/>
        </p:nvGrpSpPr>
        <p:grpSpPr bwMode="auto">
          <a:xfrm>
            <a:off x="144463" y="2203299"/>
            <a:ext cx="8999537" cy="3088113"/>
            <a:chOff x="52" y="1114"/>
            <a:chExt cx="6863" cy="2128"/>
          </a:xfrm>
        </p:grpSpPr>
        <p:cxnSp>
          <p:nvCxnSpPr>
            <p:cNvPr id="65572" name="_s65572"/>
            <p:cNvCxnSpPr>
              <a:cxnSpLocks noChangeShapeType="1"/>
              <a:stCxn id="17" idx="0"/>
              <a:endCxn id="7" idx="2"/>
            </p:cNvCxnSpPr>
            <p:nvPr/>
          </p:nvCxnSpPr>
          <p:spPr bwMode="auto">
            <a:xfrm rot="16200000" flipV="1">
              <a:off x="5538" y="1089"/>
              <a:ext cx="144" cy="1631"/>
            </a:xfrm>
            <a:prstGeom prst="bentConnector3">
              <a:avLst>
                <a:gd name="adj1" fmla="val 50000"/>
              </a:avLst>
            </a:prstGeom>
            <a:ln>
              <a:headEnd/>
              <a:tailEnd/>
            </a:ln>
            <a:extLst/>
          </p:spPr>
          <p:style>
            <a:lnRef idx="3">
              <a:schemeClr val="lt1"/>
            </a:lnRef>
            <a:fillRef idx="1">
              <a:schemeClr val="accent1"/>
            </a:fillRef>
            <a:effectRef idx="1">
              <a:schemeClr val="accent1"/>
            </a:effectRef>
            <a:fontRef idx="minor">
              <a:schemeClr val="lt1"/>
            </a:fontRef>
          </p:style>
        </p:cxnSp>
        <p:cxnSp>
          <p:nvCxnSpPr>
            <p:cNvPr id="65570" name="_s65570"/>
            <p:cNvCxnSpPr>
              <a:cxnSpLocks noChangeShapeType="1"/>
              <a:stCxn id="16" idx="0"/>
              <a:endCxn id="7" idx="2"/>
            </p:cNvCxnSpPr>
            <p:nvPr/>
          </p:nvCxnSpPr>
          <p:spPr bwMode="auto">
            <a:xfrm rot="16200000" flipV="1">
              <a:off x="4976" y="1651"/>
              <a:ext cx="144" cy="508"/>
            </a:xfrm>
            <a:prstGeom prst="bentConnector3">
              <a:avLst>
                <a:gd name="adj1" fmla="val 50000"/>
              </a:avLst>
            </a:prstGeom>
            <a:ln>
              <a:headEnd/>
              <a:tailEnd/>
            </a:ln>
            <a:extLst/>
          </p:spPr>
          <p:style>
            <a:lnRef idx="3">
              <a:schemeClr val="lt1"/>
            </a:lnRef>
            <a:fillRef idx="1">
              <a:schemeClr val="accent1"/>
            </a:fillRef>
            <a:effectRef idx="1">
              <a:schemeClr val="accent1"/>
            </a:effectRef>
            <a:fontRef idx="minor">
              <a:schemeClr val="lt1"/>
            </a:fontRef>
          </p:style>
        </p:cxnSp>
        <p:cxnSp>
          <p:nvCxnSpPr>
            <p:cNvPr id="65568" name="_s65568"/>
            <p:cNvCxnSpPr>
              <a:cxnSpLocks noChangeShapeType="1"/>
              <a:stCxn id="15" idx="0"/>
              <a:endCxn id="7" idx="2"/>
            </p:cNvCxnSpPr>
            <p:nvPr/>
          </p:nvCxnSpPr>
          <p:spPr bwMode="auto">
            <a:xfrm rot="5400000" flipH="1" flipV="1">
              <a:off x="4415" y="1598"/>
              <a:ext cx="144" cy="615"/>
            </a:xfrm>
            <a:prstGeom prst="bentConnector3">
              <a:avLst>
                <a:gd name="adj1" fmla="val 50000"/>
              </a:avLst>
            </a:prstGeom>
            <a:ln>
              <a:headEnd/>
              <a:tailEnd/>
            </a:ln>
            <a:extLst/>
          </p:spPr>
          <p:style>
            <a:lnRef idx="3">
              <a:schemeClr val="lt1"/>
            </a:lnRef>
            <a:fillRef idx="1">
              <a:schemeClr val="accent1"/>
            </a:fillRef>
            <a:effectRef idx="1">
              <a:schemeClr val="accent1"/>
            </a:effectRef>
            <a:fontRef idx="minor">
              <a:schemeClr val="lt1"/>
            </a:fontRef>
          </p:style>
        </p:cxnSp>
        <p:cxnSp>
          <p:nvCxnSpPr>
            <p:cNvPr id="65566" name="_s65566"/>
            <p:cNvCxnSpPr>
              <a:cxnSpLocks noChangeShapeType="1"/>
              <a:stCxn id="14" idx="0"/>
              <a:endCxn id="7" idx="2"/>
            </p:cNvCxnSpPr>
            <p:nvPr/>
          </p:nvCxnSpPr>
          <p:spPr bwMode="auto">
            <a:xfrm rot="5400000" flipH="1" flipV="1">
              <a:off x="3853" y="1036"/>
              <a:ext cx="144" cy="1738"/>
            </a:xfrm>
            <a:prstGeom prst="bentConnector3">
              <a:avLst>
                <a:gd name="adj1" fmla="val 50000"/>
              </a:avLst>
            </a:prstGeom>
            <a:ln>
              <a:headEnd/>
              <a:tailEnd/>
            </a:ln>
            <a:extLst/>
          </p:spPr>
          <p:style>
            <a:lnRef idx="3">
              <a:schemeClr val="lt1"/>
            </a:lnRef>
            <a:fillRef idx="1">
              <a:schemeClr val="accent1"/>
            </a:fillRef>
            <a:effectRef idx="1">
              <a:schemeClr val="accent1"/>
            </a:effectRef>
            <a:fontRef idx="minor">
              <a:schemeClr val="lt1"/>
            </a:fontRef>
          </p:style>
        </p:cxnSp>
        <p:cxnSp>
          <p:nvCxnSpPr>
            <p:cNvPr id="65564" name="_s65564"/>
            <p:cNvCxnSpPr>
              <a:cxnSpLocks noChangeShapeType="1"/>
              <a:stCxn id="13" idx="1"/>
              <a:endCxn id="9" idx="2"/>
            </p:cNvCxnSpPr>
            <p:nvPr/>
          </p:nvCxnSpPr>
          <p:spPr bwMode="auto">
            <a:xfrm rot="10800000">
              <a:off x="1935" y="2380"/>
              <a:ext cx="142" cy="719"/>
            </a:xfrm>
            <a:prstGeom prst="bentConnector2">
              <a:avLst/>
            </a:prstGeom>
            <a:ln>
              <a:headEnd/>
              <a:tailEnd/>
            </a:ln>
            <a:extLst/>
          </p:spPr>
          <p:style>
            <a:lnRef idx="3">
              <a:schemeClr val="lt1"/>
            </a:lnRef>
            <a:fillRef idx="1">
              <a:schemeClr val="accent1"/>
            </a:fillRef>
            <a:effectRef idx="1">
              <a:schemeClr val="accent1"/>
            </a:effectRef>
            <a:fontRef idx="minor">
              <a:schemeClr val="lt1"/>
            </a:fontRef>
          </p:style>
        </p:cxnSp>
        <p:cxnSp>
          <p:nvCxnSpPr>
            <p:cNvPr id="65562" name="_s65562"/>
            <p:cNvCxnSpPr>
              <a:cxnSpLocks noChangeShapeType="1"/>
              <a:stCxn id="12" idx="1"/>
              <a:endCxn id="9" idx="2"/>
            </p:cNvCxnSpPr>
            <p:nvPr/>
          </p:nvCxnSpPr>
          <p:spPr bwMode="auto">
            <a:xfrm rot="10800000">
              <a:off x="1935" y="2380"/>
              <a:ext cx="142" cy="287"/>
            </a:xfrm>
            <a:prstGeom prst="bentConnector2">
              <a:avLst/>
            </a:prstGeom>
            <a:ln>
              <a:headEnd/>
              <a:tailEnd/>
            </a:ln>
            <a:extLst/>
          </p:spPr>
          <p:style>
            <a:lnRef idx="3">
              <a:schemeClr val="lt1"/>
            </a:lnRef>
            <a:fillRef idx="1">
              <a:schemeClr val="accent1"/>
            </a:fillRef>
            <a:effectRef idx="1">
              <a:schemeClr val="accent1"/>
            </a:effectRef>
            <a:fontRef idx="minor">
              <a:schemeClr val="lt1"/>
            </a:fontRef>
          </p:style>
        </p:cxnSp>
        <p:cxnSp>
          <p:nvCxnSpPr>
            <p:cNvPr id="65558" name="_s65558"/>
            <p:cNvCxnSpPr>
              <a:cxnSpLocks noChangeShapeType="1"/>
              <a:stCxn id="11" idx="1"/>
              <a:endCxn id="8" idx="2"/>
            </p:cNvCxnSpPr>
            <p:nvPr/>
          </p:nvCxnSpPr>
          <p:spPr bwMode="auto">
            <a:xfrm rot="10800000">
              <a:off x="542" y="2380"/>
              <a:ext cx="143" cy="719"/>
            </a:xfrm>
            <a:prstGeom prst="bentConnector2">
              <a:avLst/>
            </a:prstGeom>
            <a:ln>
              <a:headEnd/>
              <a:tailEnd/>
            </a:ln>
            <a:extLst/>
          </p:spPr>
          <p:style>
            <a:lnRef idx="3">
              <a:schemeClr val="lt1"/>
            </a:lnRef>
            <a:fillRef idx="1">
              <a:schemeClr val="accent1"/>
            </a:fillRef>
            <a:effectRef idx="1">
              <a:schemeClr val="accent1"/>
            </a:effectRef>
            <a:fontRef idx="minor">
              <a:schemeClr val="lt1"/>
            </a:fontRef>
          </p:style>
        </p:cxnSp>
        <p:cxnSp>
          <p:nvCxnSpPr>
            <p:cNvPr id="65556" name="_s65556"/>
            <p:cNvCxnSpPr>
              <a:cxnSpLocks noChangeShapeType="1"/>
              <a:stCxn id="10" idx="1"/>
              <a:endCxn id="8" idx="2"/>
            </p:cNvCxnSpPr>
            <p:nvPr/>
          </p:nvCxnSpPr>
          <p:spPr bwMode="auto">
            <a:xfrm rot="10800000">
              <a:off x="542" y="2380"/>
              <a:ext cx="143" cy="287"/>
            </a:xfrm>
            <a:prstGeom prst="bentConnector2">
              <a:avLst/>
            </a:prstGeom>
            <a:ln>
              <a:headEnd/>
              <a:tailEnd/>
            </a:ln>
            <a:extLst/>
          </p:spPr>
          <p:style>
            <a:lnRef idx="3">
              <a:schemeClr val="lt1"/>
            </a:lnRef>
            <a:fillRef idx="1">
              <a:schemeClr val="accent1"/>
            </a:fillRef>
            <a:effectRef idx="1">
              <a:schemeClr val="accent1"/>
            </a:effectRef>
            <a:fontRef idx="minor">
              <a:schemeClr val="lt1"/>
            </a:fontRef>
          </p:style>
        </p:cxnSp>
        <p:cxnSp>
          <p:nvCxnSpPr>
            <p:cNvPr id="65554" name="_s65554"/>
            <p:cNvCxnSpPr>
              <a:cxnSpLocks noChangeShapeType="1"/>
              <a:stCxn id="9" idx="0"/>
              <a:endCxn id="6" idx="2"/>
            </p:cNvCxnSpPr>
            <p:nvPr/>
          </p:nvCxnSpPr>
          <p:spPr bwMode="auto">
            <a:xfrm rot="5400000" flipH="1">
              <a:off x="1704" y="1745"/>
              <a:ext cx="144" cy="319"/>
            </a:xfrm>
            <a:prstGeom prst="bentConnector3">
              <a:avLst>
                <a:gd name="adj1" fmla="val 50000"/>
              </a:avLst>
            </a:prstGeom>
            <a:ln>
              <a:headEnd/>
              <a:tailEnd/>
            </a:ln>
            <a:extLst/>
          </p:spPr>
          <p:style>
            <a:lnRef idx="3">
              <a:schemeClr val="lt1"/>
            </a:lnRef>
            <a:fillRef idx="1">
              <a:schemeClr val="accent1"/>
            </a:fillRef>
            <a:effectRef idx="1">
              <a:schemeClr val="accent1"/>
            </a:effectRef>
            <a:fontRef idx="minor">
              <a:schemeClr val="lt1"/>
            </a:fontRef>
          </p:style>
        </p:cxnSp>
        <p:cxnSp>
          <p:nvCxnSpPr>
            <p:cNvPr id="65552" name="_s65552"/>
            <p:cNvCxnSpPr>
              <a:cxnSpLocks noChangeShapeType="1"/>
              <a:stCxn id="8" idx="0"/>
              <a:endCxn id="6" idx="2"/>
            </p:cNvCxnSpPr>
            <p:nvPr/>
          </p:nvCxnSpPr>
          <p:spPr bwMode="auto">
            <a:xfrm rot="16200000">
              <a:off x="1007" y="1368"/>
              <a:ext cx="144" cy="1074"/>
            </a:xfrm>
            <a:prstGeom prst="bentConnector3">
              <a:avLst>
                <a:gd name="adj1" fmla="val 50000"/>
              </a:avLst>
            </a:prstGeom>
            <a:ln>
              <a:headEnd/>
              <a:tailEnd/>
            </a:ln>
            <a:extLst/>
          </p:spPr>
          <p:style>
            <a:lnRef idx="3">
              <a:schemeClr val="lt1"/>
            </a:lnRef>
            <a:fillRef idx="1">
              <a:schemeClr val="accent1"/>
            </a:fillRef>
            <a:effectRef idx="1">
              <a:schemeClr val="accent1"/>
            </a:effectRef>
            <a:fontRef idx="minor">
              <a:schemeClr val="lt1"/>
            </a:fontRef>
          </p:style>
        </p:cxnSp>
        <p:cxnSp>
          <p:nvCxnSpPr>
            <p:cNvPr id="65549" name="_s65549"/>
            <p:cNvCxnSpPr>
              <a:cxnSpLocks noChangeShapeType="1"/>
              <a:stCxn id="7" idx="0"/>
              <a:endCxn id="3" idx="2"/>
            </p:cNvCxnSpPr>
            <p:nvPr/>
          </p:nvCxnSpPr>
          <p:spPr bwMode="auto">
            <a:xfrm rot="16200000" flipV="1">
              <a:off x="4049" y="800"/>
              <a:ext cx="144" cy="1346"/>
            </a:xfrm>
            <a:prstGeom prst="bentConnector3">
              <a:avLst>
                <a:gd name="adj1" fmla="val 50000"/>
              </a:avLst>
            </a:prstGeom>
            <a:ln>
              <a:headEnd/>
              <a:tailEnd/>
            </a:ln>
            <a:extLst/>
          </p:spPr>
          <p:style>
            <a:lnRef idx="3">
              <a:schemeClr val="lt1"/>
            </a:lnRef>
            <a:fillRef idx="1">
              <a:schemeClr val="accent1"/>
            </a:fillRef>
            <a:effectRef idx="1">
              <a:schemeClr val="accent1"/>
            </a:effectRef>
            <a:fontRef idx="minor">
              <a:schemeClr val="lt1"/>
            </a:fontRef>
          </p:style>
        </p:cxnSp>
        <p:cxnSp>
          <p:nvCxnSpPr>
            <p:cNvPr id="65548" name="_s65548"/>
            <p:cNvCxnSpPr>
              <a:cxnSpLocks noChangeShapeType="1"/>
              <a:stCxn id="6" idx="0"/>
              <a:endCxn id="3" idx="2"/>
            </p:cNvCxnSpPr>
            <p:nvPr/>
          </p:nvCxnSpPr>
          <p:spPr bwMode="auto">
            <a:xfrm rot="5400000" flipH="1" flipV="1">
              <a:off x="2460" y="557"/>
              <a:ext cx="144" cy="1833"/>
            </a:xfrm>
            <a:prstGeom prst="bentConnector3">
              <a:avLst>
                <a:gd name="adj1" fmla="val 50000"/>
              </a:avLst>
            </a:prstGeom>
            <a:ln>
              <a:headEnd/>
              <a:tailEnd/>
            </a:ln>
            <a:extLst/>
          </p:spPr>
          <p:style>
            <a:lnRef idx="3">
              <a:schemeClr val="lt1"/>
            </a:lnRef>
            <a:fillRef idx="1">
              <a:schemeClr val="accent1"/>
            </a:fillRef>
            <a:effectRef idx="1">
              <a:schemeClr val="accent1"/>
            </a:effectRef>
            <a:fontRef idx="minor">
              <a:schemeClr val="lt1"/>
            </a:fontRef>
          </p:style>
        </p:cxnSp>
        <p:sp>
          <p:nvSpPr>
            <p:cNvPr id="3" name="_s65544"/>
            <p:cNvSpPr>
              <a:spLocks noChangeArrowheads="1"/>
            </p:cNvSpPr>
            <p:nvPr/>
          </p:nvSpPr>
          <p:spPr bwMode="auto">
            <a:xfrm>
              <a:off x="2879" y="1114"/>
              <a:ext cx="1139" cy="287"/>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vert="horz" wrap="none" lIns="27568" tIns="13784" rIns="27568" bIns="1378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3200" b="1" i="0" u="none" strike="noStrike" cap="none" normalizeH="0" baseline="0" dirty="0" smtClean="0">
                  <a:ln>
                    <a:noFill/>
                  </a:ln>
                  <a:solidFill>
                    <a:schemeClr val="tx1"/>
                  </a:solidFill>
                  <a:effectLst/>
                  <a:latin typeface="Garamond" pitchFamily="18" charset="0"/>
                </a:rPr>
                <a:t>Betriebe</a:t>
              </a:r>
            </a:p>
          </p:txBody>
        </p:sp>
        <p:sp>
          <p:nvSpPr>
            <p:cNvPr id="6" name="_s65545"/>
            <p:cNvSpPr>
              <a:spLocks noChangeArrowheads="1"/>
            </p:cNvSpPr>
            <p:nvPr/>
          </p:nvSpPr>
          <p:spPr bwMode="auto">
            <a:xfrm>
              <a:off x="893" y="1545"/>
              <a:ext cx="1446" cy="288"/>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vert="horz" wrap="none" lIns="27568" tIns="13784" rIns="27568" bIns="1378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1" i="0" u="none" strike="noStrike" cap="none" normalizeH="0" baseline="0" dirty="0" smtClean="0">
                  <a:ln>
                    <a:noFill/>
                  </a:ln>
                  <a:solidFill>
                    <a:schemeClr val="tx1"/>
                  </a:solidFill>
                  <a:effectLst/>
                  <a:latin typeface="Garamond" pitchFamily="18" charset="0"/>
                </a:rPr>
                <a:t>Sachleistungsbetriebe</a:t>
              </a:r>
            </a:p>
          </p:txBody>
        </p:sp>
        <p:sp>
          <p:nvSpPr>
            <p:cNvPr id="7" name="_s65546"/>
            <p:cNvSpPr>
              <a:spLocks noChangeArrowheads="1"/>
            </p:cNvSpPr>
            <p:nvPr/>
          </p:nvSpPr>
          <p:spPr bwMode="auto">
            <a:xfrm>
              <a:off x="4018" y="1545"/>
              <a:ext cx="1552" cy="288"/>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vert="horz" wrap="none" lIns="27568" tIns="13784" rIns="27568" bIns="1378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1" i="0" u="none" strike="noStrike" cap="none" normalizeH="0" baseline="0" dirty="0" smtClean="0">
                  <a:ln>
                    <a:noFill/>
                  </a:ln>
                  <a:solidFill>
                    <a:schemeClr val="tx1"/>
                  </a:solidFill>
                  <a:effectLst/>
                  <a:latin typeface="Garamond" pitchFamily="18" charset="0"/>
                </a:rPr>
                <a:t>Dienstleistungsbetriebe</a:t>
              </a:r>
            </a:p>
          </p:txBody>
        </p:sp>
        <p:sp>
          <p:nvSpPr>
            <p:cNvPr id="8" name="_s65551"/>
            <p:cNvSpPr>
              <a:spLocks noChangeArrowheads="1"/>
            </p:cNvSpPr>
            <p:nvPr/>
          </p:nvSpPr>
          <p:spPr bwMode="auto">
            <a:xfrm>
              <a:off x="52" y="1977"/>
              <a:ext cx="979" cy="403"/>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vert="horz" wrap="none" lIns="27568" tIns="13784" rIns="27568" bIns="1378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smtClean="0">
                  <a:ln>
                    <a:noFill/>
                  </a:ln>
                  <a:solidFill>
                    <a:schemeClr val="tx1"/>
                  </a:solidFill>
                  <a:effectLst/>
                  <a:latin typeface="Garamond" pitchFamily="18" charset="0"/>
                </a:rPr>
                <a:t>Gewinnungs-</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smtClean="0">
                  <a:ln>
                    <a:noFill/>
                  </a:ln>
                  <a:solidFill>
                    <a:schemeClr val="tx1"/>
                  </a:solidFill>
                  <a:effectLst/>
                  <a:latin typeface="Garamond" pitchFamily="18" charset="0"/>
                </a:rPr>
                <a:t>betriebe</a:t>
              </a:r>
            </a:p>
          </p:txBody>
        </p:sp>
        <p:sp>
          <p:nvSpPr>
            <p:cNvPr id="9" name="_s65553"/>
            <p:cNvSpPr>
              <a:spLocks noChangeArrowheads="1"/>
            </p:cNvSpPr>
            <p:nvPr/>
          </p:nvSpPr>
          <p:spPr bwMode="auto">
            <a:xfrm>
              <a:off x="1444" y="1977"/>
              <a:ext cx="979" cy="403"/>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vert="horz" wrap="none" lIns="27568" tIns="13784" rIns="27568" bIns="1378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smtClean="0">
                  <a:ln>
                    <a:noFill/>
                  </a:ln>
                  <a:solidFill>
                    <a:schemeClr val="tx1"/>
                  </a:solidFill>
                  <a:effectLst/>
                  <a:latin typeface="Garamond" pitchFamily="18" charset="0"/>
                </a:rPr>
                <a:t>Verarbeitungs-</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smtClean="0">
                  <a:ln>
                    <a:noFill/>
                  </a:ln>
                  <a:solidFill>
                    <a:schemeClr val="tx1"/>
                  </a:solidFill>
                  <a:effectLst/>
                  <a:latin typeface="Garamond" pitchFamily="18" charset="0"/>
                </a:rPr>
                <a:t>betriebe</a:t>
              </a:r>
            </a:p>
          </p:txBody>
        </p:sp>
        <p:sp>
          <p:nvSpPr>
            <p:cNvPr id="10" name="_s65555"/>
            <p:cNvSpPr>
              <a:spLocks noChangeArrowheads="1"/>
            </p:cNvSpPr>
            <p:nvPr/>
          </p:nvSpPr>
          <p:spPr bwMode="auto">
            <a:xfrm>
              <a:off x="685" y="2524"/>
              <a:ext cx="1104" cy="287"/>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vert="horz" wrap="none" lIns="27568" tIns="13784" rIns="27568" bIns="1378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Garamond" pitchFamily="18" charset="0"/>
                </a:rPr>
                <a:t>Landwirtschaftlb</a:t>
              </a:r>
              <a:r>
                <a:rPr kumimoji="0" lang="de-DE" sz="700" b="0" i="0" u="none" strike="noStrike" cap="none" normalizeH="0" baseline="0" smtClean="0">
                  <a:ln>
                    <a:noFill/>
                  </a:ln>
                  <a:solidFill>
                    <a:schemeClr val="tx1"/>
                  </a:solidFill>
                  <a:effectLst/>
                  <a:latin typeface="Garamond" pitchFamily="18" charset="0"/>
                </a:rPr>
                <a:t>.</a:t>
              </a:r>
            </a:p>
          </p:txBody>
        </p:sp>
        <p:sp>
          <p:nvSpPr>
            <p:cNvPr id="11" name="_s65557"/>
            <p:cNvSpPr>
              <a:spLocks noChangeArrowheads="1"/>
            </p:cNvSpPr>
            <p:nvPr/>
          </p:nvSpPr>
          <p:spPr bwMode="auto">
            <a:xfrm>
              <a:off x="685" y="2955"/>
              <a:ext cx="1104" cy="287"/>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vert="horz" wrap="none" lIns="27568" tIns="13784" rIns="27568" bIns="1378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Garamond" pitchFamily="18" charset="0"/>
                </a:rPr>
                <a:t>Industrieb</a:t>
              </a:r>
              <a:r>
                <a:rPr kumimoji="0" lang="de-DE" sz="700" b="0" i="0" u="none" strike="noStrike" cap="none" normalizeH="0" baseline="0" smtClean="0">
                  <a:ln>
                    <a:noFill/>
                  </a:ln>
                  <a:solidFill>
                    <a:schemeClr val="tx1"/>
                  </a:solidFill>
                  <a:effectLst/>
                  <a:latin typeface="Garamond" pitchFamily="18" charset="0"/>
                </a:rPr>
                <a:t>.</a:t>
              </a:r>
            </a:p>
          </p:txBody>
        </p:sp>
        <p:sp>
          <p:nvSpPr>
            <p:cNvPr id="12" name="_s65561"/>
            <p:cNvSpPr>
              <a:spLocks noChangeArrowheads="1"/>
            </p:cNvSpPr>
            <p:nvPr/>
          </p:nvSpPr>
          <p:spPr bwMode="auto">
            <a:xfrm>
              <a:off x="2077" y="2524"/>
              <a:ext cx="1104" cy="287"/>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vert="horz" wrap="none" lIns="30295" tIns="15148" rIns="30295" bIns="1514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Garamond" pitchFamily="18" charset="0"/>
                </a:rPr>
                <a:t>Handwerksb</a:t>
              </a:r>
              <a:r>
                <a:rPr kumimoji="0" lang="de-DE" sz="700" b="0" i="0" u="none" strike="noStrike" cap="none" normalizeH="0" baseline="0" smtClean="0">
                  <a:ln>
                    <a:noFill/>
                  </a:ln>
                  <a:solidFill>
                    <a:schemeClr val="tx1"/>
                  </a:solidFill>
                  <a:effectLst/>
                  <a:latin typeface="Garamond" pitchFamily="18" charset="0"/>
                </a:rPr>
                <a:t>.</a:t>
              </a:r>
            </a:p>
          </p:txBody>
        </p:sp>
        <p:sp>
          <p:nvSpPr>
            <p:cNvPr id="13" name="_s65563"/>
            <p:cNvSpPr>
              <a:spLocks noChangeArrowheads="1"/>
            </p:cNvSpPr>
            <p:nvPr/>
          </p:nvSpPr>
          <p:spPr bwMode="auto">
            <a:xfrm>
              <a:off x="2077" y="2955"/>
              <a:ext cx="1104" cy="287"/>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vert="horz" wrap="none" lIns="34040" tIns="17020" rIns="34040" bIns="170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chemeClr val="tx1"/>
                  </a:solidFill>
                  <a:effectLst/>
                  <a:latin typeface="Garamond" pitchFamily="18" charset="0"/>
                </a:rPr>
                <a:t>Industrieb</a:t>
              </a:r>
              <a:r>
                <a:rPr kumimoji="0" lang="de-DE" sz="700" b="0" i="0" u="none" strike="noStrike" cap="none" normalizeH="0" baseline="0" smtClean="0">
                  <a:ln>
                    <a:noFill/>
                  </a:ln>
                  <a:solidFill>
                    <a:schemeClr val="tx1"/>
                  </a:solidFill>
                  <a:effectLst/>
                  <a:latin typeface="Garamond" pitchFamily="18" charset="0"/>
                </a:rPr>
                <a:t>.</a:t>
              </a:r>
            </a:p>
          </p:txBody>
        </p:sp>
        <p:sp>
          <p:nvSpPr>
            <p:cNvPr id="14" name="_s65565"/>
            <p:cNvSpPr>
              <a:spLocks noChangeArrowheads="1"/>
            </p:cNvSpPr>
            <p:nvPr/>
          </p:nvSpPr>
          <p:spPr bwMode="auto">
            <a:xfrm>
              <a:off x="2567" y="1977"/>
              <a:ext cx="979" cy="403"/>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vert="horz" wrap="none" lIns="34040" tIns="17020" rIns="34040" bIns="170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smtClean="0">
                  <a:ln>
                    <a:noFill/>
                  </a:ln>
                  <a:solidFill>
                    <a:schemeClr val="tx1"/>
                  </a:solidFill>
                  <a:effectLst/>
                  <a:latin typeface="Garamond" pitchFamily="18" charset="0"/>
                </a:rPr>
                <a:t>Handelsbetriebe</a:t>
              </a:r>
            </a:p>
          </p:txBody>
        </p:sp>
        <p:sp>
          <p:nvSpPr>
            <p:cNvPr id="15" name="_s65567"/>
            <p:cNvSpPr>
              <a:spLocks noChangeArrowheads="1"/>
            </p:cNvSpPr>
            <p:nvPr/>
          </p:nvSpPr>
          <p:spPr bwMode="auto">
            <a:xfrm>
              <a:off x="3690" y="1977"/>
              <a:ext cx="979" cy="403"/>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vert="horz" wrap="none" lIns="37821" tIns="18911" rIns="37821" bIns="18911"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Garamond" pitchFamily="18" charset="0"/>
                </a:rPr>
                <a:t>Verkehrsb.</a:t>
              </a:r>
            </a:p>
          </p:txBody>
        </p:sp>
        <p:sp>
          <p:nvSpPr>
            <p:cNvPr id="16" name="_s65569"/>
            <p:cNvSpPr>
              <a:spLocks noChangeArrowheads="1"/>
            </p:cNvSpPr>
            <p:nvPr/>
          </p:nvSpPr>
          <p:spPr bwMode="auto">
            <a:xfrm>
              <a:off x="4813" y="1977"/>
              <a:ext cx="979" cy="403"/>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vert="horz" wrap="none" lIns="50428" tIns="25214" rIns="50428" bIns="2521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Garamond" pitchFamily="18" charset="0"/>
                </a:rPr>
                <a:t>Banken</a:t>
              </a:r>
            </a:p>
          </p:txBody>
        </p:sp>
        <p:sp>
          <p:nvSpPr>
            <p:cNvPr id="17" name="_s65571"/>
            <p:cNvSpPr>
              <a:spLocks noChangeArrowheads="1"/>
            </p:cNvSpPr>
            <p:nvPr/>
          </p:nvSpPr>
          <p:spPr bwMode="auto">
            <a:xfrm>
              <a:off x="5936" y="1977"/>
              <a:ext cx="979" cy="403"/>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vert="horz" wrap="none" lIns="63035" tIns="31518" rIns="63035" bIns="3151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Garamond" pitchFamily="18" charset="0"/>
                </a:rPr>
                <a:t>Versicherungen</a:t>
              </a:r>
            </a:p>
          </p:txBody>
        </p:sp>
      </p:grpSp>
      <p:pic>
        <p:nvPicPr>
          <p:cNvPr id="31" name="Picture 2" descr="http://img4.wikia.nocookie.net/__cb20130811215520/dragonsofatlantis/images/3/30/Symbol_Inform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528" y="1736040"/>
            <a:ext cx="1351006" cy="1351006"/>
          </a:xfrm>
          <a:prstGeom prst="rect">
            <a:avLst/>
          </a:prstGeom>
          <a:noFill/>
          <a:extLst>
            <a:ext uri="{909E8E84-426E-40DD-AFC4-6F175D3DCCD1}">
              <a14:hiddenFill xmlns:a14="http://schemas.microsoft.com/office/drawing/2010/main">
                <a:solidFill>
                  <a:srgbClr val="FFFFFF"/>
                </a:solidFill>
              </a14:hiddenFill>
            </a:ext>
          </a:extLst>
        </p:spPr>
      </p:pic>
      <p:sp>
        <p:nvSpPr>
          <p:cNvPr id="41" name="Textfeld 40"/>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32" name="Abgerundetes Rechteck 31"/>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Definition</a:t>
            </a:r>
            <a:endParaRPr lang="de-DE" sz="2000" b="1" dirty="0">
              <a:solidFill>
                <a:schemeClr val="tx1"/>
              </a:solidFill>
            </a:endParaRPr>
          </a:p>
        </p:txBody>
      </p:sp>
      <p:sp>
        <p:nvSpPr>
          <p:cNvPr id="34" name="Textfeld 33"/>
          <p:cNvSpPr txBox="1"/>
          <p:nvPr/>
        </p:nvSpPr>
        <p:spPr>
          <a:xfrm>
            <a:off x="1624112" y="1510384"/>
            <a:ext cx="2227431" cy="461665"/>
          </a:xfrm>
          <a:prstGeom prst="rect">
            <a:avLst/>
          </a:prstGeom>
          <a:noFill/>
        </p:spPr>
        <p:txBody>
          <a:bodyPr wrap="square" rtlCol="0">
            <a:spAutoFit/>
          </a:bodyPr>
          <a:lstStyle/>
          <a:p>
            <a:r>
              <a:rPr lang="de-DE" sz="2400" b="1" dirty="0" smtClean="0"/>
              <a:t>Betriebe</a:t>
            </a:r>
            <a:endParaRPr lang="de-DE" sz="2400" b="1" dirty="0">
              <a:solidFill>
                <a:schemeClr val="tx2">
                  <a:lumMod val="1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quarter" idx="12"/>
          </p:nvPr>
        </p:nvSpPr>
        <p:spPr>
          <a:xfrm>
            <a:off x="0" y="0"/>
            <a:ext cx="2195513" cy="200025"/>
          </a:xfrm>
        </p:spPr>
        <p:txBody>
          <a:bodyPr/>
          <a:lstStyle/>
          <a:p>
            <a:r>
              <a:rPr lang="de-DE"/>
              <a:t>© Skript IHK Augsburg in Überarbeitung Christian Zerle</a:t>
            </a:r>
          </a:p>
        </p:txBody>
      </p:sp>
      <p:sp>
        <p:nvSpPr>
          <p:cNvPr id="63493" name="Rectangle 5"/>
          <p:cNvSpPr>
            <a:spLocks noGrp="1" noChangeArrowheads="1"/>
          </p:cNvSpPr>
          <p:nvPr>
            <p:ph type="body" sz="half" idx="1"/>
          </p:nvPr>
        </p:nvSpPr>
        <p:spPr>
          <a:xfrm>
            <a:off x="2662238" y="2992263"/>
            <a:ext cx="6481762" cy="3889375"/>
          </a:xfrm>
        </p:spPr>
        <p:txBody>
          <a:bodyPr/>
          <a:lstStyle/>
          <a:p>
            <a:pPr lvl="2"/>
            <a:r>
              <a:rPr lang="de-DE" sz="2500" b="1" kern="1200" dirty="0">
                <a:solidFill>
                  <a:schemeClr val="accent6">
                    <a:lumMod val="50000"/>
                  </a:schemeClr>
                </a:solidFill>
                <a:effectLst/>
                <a:latin typeface="Garamond" pitchFamily="18" charset="0"/>
                <a:ea typeface="+mn-ea"/>
                <a:cs typeface="+mn-cs"/>
              </a:rPr>
              <a:t>Rechtsfähigkeit mit Vollendung der Geburt</a:t>
            </a:r>
          </a:p>
          <a:p>
            <a:pPr>
              <a:buFont typeface="Wingdings" pitchFamily="2" charset="2"/>
              <a:buNone/>
            </a:pPr>
            <a:endParaRPr lang="de-DE" sz="2500" b="1" kern="1200" dirty="0">
              <a:solidFill>
                <a:schemeClr val="accent6">
                  <a:lumMod val="50000"/>
                </a:schemeClr>
              </a:solidFill>
              <a:effectLst/>
              <a:latin typeface="Garamond" pitchFamily="18" charset="0"/>
            </a:endParaRPr>
          </a:p>
          <a:p>
            <a:pPr lvl="2"/>
            <a:r>
              <a:rPr lang="de-DE" sz="2500" b="1" kern="1200" dirty="0">
                <a:solidFill>
                  <a:schemeClr val="accent6">
                    <a:lumMod val="50000"/>
                  </a:schemeClr>
                </a:solidFill>
                <a:effectLst/>
                <a:latin typeface="Garamond" pitchFamily="18" charset="0"/>
                <a:ea typeface="+mn-ea"/>
                <a:cs typeface="+mn-cs"/>
              </a:rPr>
              <a:t>Geschäftsfähigkeit mit 	       Vollendung des 18. Lebensjahres                      (eingeschränkte Geschäftsfähigkeit mit Vollendung des 14 Lebensjahres) </a:t>
            </a:r>
          </a:p>
        </p:txBody>
      </p:sp>
      <p:pic>
        <p:nvPicPr>
          <p:cNvPr id="63495" name="Picture 7" descr="j0302953"/>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396919" y="1970088"/>
            <a:ext cx="2518898" cy="43842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3502" name="Text Box 14"/>
          <p:cNvSpPr txBox="1">
            <a:spLocks noChangeArrowheads="1"/>
          </p:cNvSpPr>
          <p:nvPr/>
        </p:nvSpPr>
        <p:spPr bwMode="auto">
          <a:xfrm>
            <a:off x="4427984" y="2084911"/>
            <a:ext cx="3529012" cy="579437"/>
          </a:xfrm>
          <a:prstGeom prst="rect">
            <a:avLst/>
          </a:prstGeom>
          <a:ln/>
          <a:extLst/>
        </p:spPr>
        <p:style>
          <a:lnRef idx="3">
            <a:schemeClr val="lt1"/>
          </a:lnRef>
          <a:fillRef idx="1">
            <a:schemeClr val="accent1"/>
          </a:fillRef>
          <a:effectRef idx="1">
            <a:schemeClr val="accent1"/>
          </a:effectRef>
          <a:fontRef idx="minor">
            <a:schemeClr val="lt1"/>
          </a:fontRef>
        </p:style>
        <p:txBody>
          <a:bodyPr>
            <a:spAutoFit/>
          </a:bodyPr>
          <a:lstStyle/>
          <a:p>
            <a:pPr>
              <a:spcBef>
                <a:spcPct val="50000"/>
              </a:spcBef>
            </a:pPr>
            <a:r>
              <a:rPr lang="de-DE" sz="3200" b="1" dirty="0">
                <a:solidFill>
                  <a:schemeClr val="tx1"/>
                </a:solidFill>
              </a:rPr>
              <a:t>Natürliche Person</a:t>
            </a:r>
            <a:endParaRPr lang="de-CH" sz="3200" b="1" dirty="0">
              <a:solidFill>
                <a:schemeClr val="tx1"/>
              </a:solidFill>
            </a:endParaRPr>
          </a:p>
        </p:txBody>
      </p:sp>
      <p:sp>
        <p:nvSpPr>
          <p:cNvPr id="9" name="Textfeld 8"/>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8" name="Abgerundetes Rechteck 7"/>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Definition</a:t>
            </a:r>
            <a:endParaRPr lang="de-DE" sz="20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Datumsplatzhalter 7"/>
          <p:cNvSpPr>
            <a:spLocks noGrp="1"/>
          </p:cNvSpPr>
          <p:nvPr>
            <p:ph type="dt" sz="quarter" idx="12"/>
          </p:nvPr>
        </p:nvSpPr>
        <p:spPr>
          <a:xfrm>
            <a:off x="0" y="0"/>
            <a:ext cx="2195513" cy="200025"/>
          </a:xfrm>
        </p:spPr>
        <p:txBody>
          <a:bodyPr/>
          <a:lstStyle/>
          <a:p>
            <a:r>
              <a:rPr lang="de-DE"/>
              <a:t>© Skript IHK Augsburg in Überarbeitung Christian Zerle</a:t>
            </a:r>
          </a:p>
        </p:txBody>
      </p:sp>
      <p:pic>
        <p:nvPicPr>
          <p:cNvPr id="64519" name="Picture 7" descr="j0285360"/>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282990" y="1878790"/>
            <a:ext cx="3527425" cy="4824412"/>
          </a:xfrm>
        </p:spPr>
      </p:pic>
      <p:pic>
        <p:nvPicPr>
          <p:cNvPr id="64525" name="Picture 13"/>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004251" y="4535901"/>
            <a:ext cx="2233170" cy="1673326"/>
          </a:xfrm>
          <a:noFill/>
          <a:ln/>
        </p:spPr>
      </p:pic>
      <p:sp>
        <p:nvSpPr>
          <p:cNvPr id="64528" name="Rectangle 16"/>
          <p:cNvSpPr>
            <a:spLocks noChangeArrowheads="1"/>
          </p:cNvSpPr>
          <p:nvPr/>
        </p:nvSpPr>
        <p:spPr bwMode="auto">
          <a:xfrm>
            <a:off x="2951609" y="2878551"/>
            <a:ext cx="5868863"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143000" lvl="2" indent="-228600">
              <a:spcBef>
                <a:spcPct val="20000"/>
              </a:spcBef>
              <a:buClr>
                <a:schemeClr val="tx2"/>
              </a:buClr>
              <a:buSzPct val="70000"/>
              <a:buFont typeface="Wingdings" pitchFamily="2" charset="2"/>
              <a:buChar char="n"/>
            </a:pPr>
            <a:r>
              <a:rPr lang="de-DE" sz="2500" b="1" dirty="0">
                <a:solidFill>
                  <a:schemeClr val="accent6">
                    <a:lumMod val="50000"/>
                  </a:schemeClr>
                </a:solidFill>
              </a:rPr>
              <a:t>Rechts- und Geschäftsfähigkeit mit Eintragung in ein Verzeichnis, öffentlichen Glaubens. </a:t>
            </a:r>
          </a:p>
          <a:p>
            <a:pPr marL="1143000" lvl="2" indent="-228600">
              <a:spcBef>
                <a:spcPct val="20000"/>
              </a:spcBef>
              <a:buClr>
                <a:schemeClr val="tx2"/>
              </a:buClr>
              <a:buSzPct val="70000"/>
              <a:buFont typeface="Wingdings" pitchFamily="2" charset="2"/>
              <a:buNone/>
            </a:pPr>
            <a:endParaRPr lang="de-DE" sz="2400" dirty="0">
              <a:effectLst>
                <a:outerShdw blurRad="38100" dist="38100" dir="2700000" algn="tl">
                  <a:srgbClr val="000000"/>
                </a:outerShdw>
              </a:effectLst>
            </a:endParaRPr>
          </a:p>
        </p:txBody>
      </p:sp>
      <p:sp>
        <p:nvSpPr>
          <p:cNvPr id="64536" name="Oval 24"/>
          <p:cNvSpPr>
            <a:spLocks noChangeArrowheads="1"/>
          </p:cNvSpPr>
          <p:nvPr/>
        </p:nvSpPr>
        <p:spPr bwMode="auto">
          <a:xfrm>
            <a:off x="5723655" y="4116211"/>
            <a:ext cx="2832447" cy="2586991"/>
          </a:xfrm>
          <a:prstGeom prst="ellipse">
            <a:avLst/>
          </a:prstGeom>
          <a:noFill/>
          <a:ln w="146050">
            <a:solidFill>
              <a:srgbClr val="FF00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4537" name="Line 25"/>
          <p:cNvSpPr>
            <a:spLocks noChangeShapeType="1"/>
          </p:cNvSpPr>
          <p:nvPr/>
        </p:nvSpPr>
        <p:spPr bwMode="auto">
          <a:xfrm flipH="1">
            <a:off x="6232132" y="4631652"/>
            <a:ext cx="2016223" cy="1808020"/>
          </a:xfrm>
          <a:prstGeom prst="line">
            <a:avLst/>
          </a:prstGeom>
          <a:noFill/>
          <a:ln w="1270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 name="Text Box 14"/>
          <p:cNvSpPr txBox="1">
            <a:spLocks noChangeArrowheads="1"/>
          </p:cNvSpPr>
          <p:nvPr/>
        </p:nvSpPr>
        <p:spPr bwMode="auto">
          <a:xfrm>
            <a:off x="4427984" y="2084911"/>
            <a:ext cx="3529012" cy="584775"/>
          </a:xfrm>
          <a:prstGeom prst="rect">
            <a:avLst/>
          </a:prstGeom>
          <a:ln/>
          <a:extLst/>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pPr>
            <a:r>
              <a:rPr lang="de-DE" sz="3200" b="1" dirty="0" smtClean="0">
                <a:solidFill>
                  <a:schemeClr val="tx1"/>
                </a:solidFill>
              </a:rPr>
              <a:t>Juristische </a:t>
            </a:r>
            <a:r>
              <a:rPr lang="de-DE" sz="3200" b="1" dirty="0">
                <a:solidFill>
                  <a:schemeClr val="tx1"/>
                </a:solidFill>
              </a:rPr>
              <a:t>Person</a:t>
            </a:r>
            <a:endParaRPr lang="de-CH" sz="3200" b="1" dirty="0">
              <a:solidFill>
                <a:schemeClr val="tx1"/>
              </a:solidFill>
            </a:endParaRPr>
          </a:p>
        </p:txBody>
      </p:sp>
      <p:sp>
        <p:nvSpPr>
          <p:cNvPr id="14" name="Textfeld 13"/>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11" name="Abgerundetes Rechteck 10"/>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Definition</a:t>
            </a:r>
            <a:endParaRPr lang="de-DE" sz="20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4525"/>
                                        </p:tgtEl>
                                        <p:attrNameLst>
                                          <p:attrName>style.visibility</p:attrName>
                                        </p:attrNameLst>
                                      </p:cBhvr>
                                      <p:to>
                                        <p:strVal val="visible"/>
                                      </p:to>
                                    </p:set>
                                    <p:animEffect transition="in" filter="blinds(horizontal)">
                                      <p:cBhvr>
                                        <p:cTn id="7" dur="500"/>
                                        <p:tgtEl>
                                          <p:spTgt spid="645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4536"/>
                                        </p:tgtEl>
                                        <p:attrNameLst>
                                          <p:attrName>style.visibility</p:attrName>
                                        </p:attrNameLst>
                                      </p:cBhvr>
                                      <p:to>
                                        <p:strVal val="visible"/>
                                      </p:to>
                                    </p:set>
                                    <p:animEffect transition="in" filter="blinds(horizontal)">
                                      <p:cBhvr>
                                        <p:cTn id="10" dur="500"/>
                                        <p:tgtEl>
                                          <p:spTgt spid="6453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4537"/>
                                        </p:tgtEl>
                                        <p:attrNameLst>
                                          <p:attrName>style.visibility</p:attrName>
                                        </p:attrNameLst>
                                      </p:cBhvr>
                                      <p:to>
                                        <p:strVal val="visible"/>
                                      </p:to>
                                    </p:set>
                                    <p:animEffect transition="in" filter="blinds(horizontal)">
                                      <p:cBhvr>
                                        <p:cTn id="13" dur="500"/>
                                        <p:tgtEl>
                                          <p:spTgt spid="6453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1" nodeType="clickEffect">
                                  <p:stCondLst>
                                    <p:cond delay="0"/>
                                  </p:stCondLst>
                                  <p:childTnLst>
                                    <p:set>
                                      <p:cBhvr>
                                        <p:cTn id="17" dur="1" fill="hold">
                                          <p:stCondLst>
                                            <p:cond delay="0"/>
                                          </p:stCondLst>
                                        </p:cTn>
                                        <p:tgtEl>
                                          <p:spTgt spid="64528"/>
                                        </p:tgtEl>
                                        <p:attrNameLst>
                                          <p:attrName>style.visibility</p:attrName>
                                        </p:attrNameLst>
                                      </p:cBhvr>
                                      <p:to>
                                        <p:strVal val="visible"/>
                                      </p:to>
                                    </p:set>
                                    <p:animEffect transition="in" filter="blinds(horizontal)">
                                      <p:cBhvr>
                                        <p:cTn id="18" dur="500"/>
                                        <p:tgtEl>
                                          <p:spTgt spid="64528"/>
                                        </p:tgtEl>
                                      </p:cBhvr>
                                    </p:animEffect>
                                  </p:childTnLst>
                                </p:cTn>
                              </p:par>
                              <p:par>
                                <p:cTn id="19" presetID="2" presetClass="exit" presetSubtype="4" fill="hold" nodeType="withEffect">
                                  <p:stCondLst>
                                    <p:cond delay="0"/>
                                  </p:stCondLst>
                                  <p:childTnLst>
                                    <p:anim calcmode="lin" valueType="num">
                                      <p:cBhvr additive="base">
                                        <p:cTn id="20" dur="500"/>
                                        <p:tgtEl>
                                          <p:spTgt spid="64525"/>
                                        </p:tgtEl>
                                        <p:attrNameLst>
                                          <p:attrName>ppt_x</p:attrName>
                                        </p:attrNameLst>
                                      </p:cBhvr>
                                      <p:tavLst>
                                        <p:tav tm="0">
                                          <p:val>
                                            <p:strVal val="ppt_x"/>
                                          </p:val>
                                        </p:tav>
                                        <p:tav tm="100000">
                                          <p:val>
                                            <p:strVal val="ppt_x"/>
                                          </p:val>
                                        </p:tav>
                                      </p:tavLst>
                                    </p:anim>
                                    <p:anim calcmode="lin" valueType="num">
                                      <p:cBhvr additive="base">
                                        <p:cTn id="21" dur="500"/>
                                        <p:tgtEl>
                                          <p:spTgt spid="64525"/>
                                        </p:tgtEl>
                                        <p:attrNameLst>
                                          <p:attrName>ppt_y</p:attrName>
                                        </p:attrNameLst>
                                      </p:cBhvr>
                                      <p:tavLst>
                                        <p:tav tm="0">
                                          <p:val>
                                            <p:strVal val="ppt_y"/>
                                          </p:val>
                                        </p:tav>
                                        <p:tav tm="100000">
                                          <p:val>
                                            <p:strVal val="1+ppt_h/2"/>
                                          </p:val>
                                        </p:tav>
                                      </p:tavLst>
                                    </p:anim>
                                    <p:set>
                                      <p:cBhvr>
                                        <p:cTn id="22" dur="1" fill="hold">
                                          <p:stCondLst>
                                            <p:cond delay="499"/>
                                          </p:stCondLst>
                                        </p:cTn>
                                        <p:tgtEl>
                                          <p:spTgt spid="64525"/>
                                        </p:tgtEl>
                                        <p:attrNameLst>
                                          <p:attrName>style.visibility</p:attrName>
                                        </p:attrNameLst>
                                      </p:cBhvr>
                                      <p:to>
                                        <p:strVal val="hidden"/>
                                      </p:to>
                                    </p:set>
                                  </p:childTnLst>
                                </p:cTn>
                              </p:par>
                              <p:par>
                                <p:cTn id="23" presetID="2" presetClass="exit" presetSubtype="4" fill="hold" grpId="1" nodeType="withEffect">
                                  <p:stCondLst>
                                    <p:cond delay="0"/>
                                  </p:stCondLst>
                                  <p:childTnLst>
                                    <p:anim calcmode="lin" valueType="num">
                                      <p:cBhvr additive="base">
                                        <p:cTn id="24" dur="500"/>
                                        <p:tgtEl>
                                          <p:spTgt spid="64537"/>
                                        </p:tgtEl>
                                        <p:attrNameLst>
                                          <p:attrName>ppt_x</p:attrName>
                                        </p:attrNameLst>
                                      </p:cBhvr>
                                      <p:tavLst>
                                        <p:tav tm="0">
                                          <p:val>
                                            <p:strVal val="ppt_x"/>
                                          </p:val>
                                        </p:tav>
                                        <p:tav tm="100000">
                                          <p:val>
                                            <p:strVal val="ppt_x"/>
                                          </p:val>
                                        </p:tav>
                                      </p:tavLst>
                                    </p:anim>
                                    <p:anim calcmode="lin" valueType="num">
                                      <p:cBhvr additive="base">
                                        <p:cTn id="25" dur="500"/>
                                        <p:tgtEl>
                                          <p:spTgt spid="64537"/>
                                        </p:tgtEl>
                                        <p:attrNameLst>
                                          <p:attrName>ppt_y</p:attrName>
                                        </p:attrNameLst>
                                      </p:cBhvr>
                                      <p:tavLst>
                                        <p:tav tm="0">
                                          <p:val>
                                            <p:strVal val="ppt_y"/>
                                          </p:val>
                                        </p:tav>
                                        <p:tav tm="100000">
                                          <p:val>
                                            <p:strVal val="1+ppt_h/2"/>
                                          </p:val>
                                        </p:tav>
                                      </p:tavLst>
                                    </p:anim>
                                    <p:set>
                                      <p:cBhvr>
                                        <p:cTn id="26" dur="1" fill="hold">
                                          <p:stCondLst>
                                            <p:cond delay="499"/>
                                          </p:stCondLst>
                                        </p:cTn>
                                        <p:tgtEl>
                                          <p:spTgt spid="64537"/>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64536"/>
                                        </p:tgtEl>
                                        <p:attrNameLst>
                                          <p:attrName>ppt_x</p:attrName>
                                        </p:attrNameLst>
                                      </p:cBhvr>
                                      <p:tavLst>
                                        <p:tav tm="0">
                                          <p:val>
                                            <p:strVal val="ppt_x"/>
                                          </p:val>
                                        </p:tav>
                                        <p:tav tm="100000">
                                          <p:val>
                                            <p:strVal val="ppt_x"/>
                                          </p:val>
                                        </p:tav>
                                      </p:tavLst>
                                    </p:anim>
                                    <p:anim calcmode="lin" valueType="num">
                                      <p:cBhvr additive="base">
                                        <p:cTn id="29" dur="500"/>
                                        <p:tgtEl>
                                          <p:spTgt spid="64536"/>
                                        </p:tgtEl>
                                        <p:attrNameLst>
                                          <p:attrName>ppt_y</p:attrName>
                                        </p:attrNameLst>
                                      </p:cBhvr>
                                      <p:tavLst>
                                        <p:tav tm="0">
                                          <p:val>
                                            <p:strVal val="ppt_y"/>
                                          </p:val>
                                        </p:tav>
                                        <p:tav tm="100000">
                                          <p:val>
                                            <p:strVal val="1+ppt_h/2"/>
                                          </p:val>
                                        </p:tav>
                                      </p:tavLst>
                                    </p:anim>
                                    <p:set>
                                      <p:cBhvr>
                                        <p:cTn id="30" dur="1" fill="hold">
                                          <p:stCondLst>
                                            <p:cond delay="499"/>
                                          </p:stCondLst>
                                        </p:cTn>
                                        <p:tgtEl>
                                          <p:spTgt spid="645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8" grpId="1"/>
      <p:bldP spid="64536" grpId="0" animBg="1"/>
      <p:bldP spid="64536" grpId="1" animBg="1"/>
      <p:bldP spid="64537" grpId="0" animBg="1"/>
      <p:bldP spid="64537"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pic>
        <p:nvPicPr>
          <p:cNvPr id="5" name="Grafik 4"/>
          <p:cNvPicPr>
            <a:picLocks noChangeAspect="1"/>
          </p:cNvPicPr>
          <p:nvPr/>
        </p:nvPicPr>
        <p:blipFill>
          <a:blip r:embed="rId3"/>
          <a:stretch>
            <a:fillRect/>
          </a:stretch>
        </p:blipFill>
        <p:spPr>
          <a:xfrm>
            <a:off x="203506" y="5088035"/>
            <a:ext cx="6823480" cy="1639653"/>
          </a:xfrm>
          <a:prstGeom prst="rect">
            <a:avLst/>
          </a:prstGeom>
        </p:spPr>
      </p:pic>
      <p:pic>
        <p:nvPicPr>
          <p:cNvPr id="7" name="Grafik 6"/>
          <p:cNvPicPr>
            <a:picLocks noChangeAspect="1"/>
          </p:cNvPicPr>
          <p:nvPr/>
        </p:nvPicPr>
        <p:blipFill>
          <a:blip r:embed="rId4"/>
          <a:stretch>
            <a:fillRect/>
          </a:stretch>
        </p:blipFill>
        <p:spPr>
          <a:xfrm>
            <a:off x="214186" y="412322"/>
            <a:ext cx="6823480" cy="2185547"/>
          </a:xfrm>
          <a:prstGeom prst="rect">
            <a:avLst/>
          </a:prstGeom>
        </p:spPr>
      </p:pic>
      <p:pic>
        <p:nvPicPr>
          <p:cNvPr id="9" name="Grafik 8"/>
          <p:cNvPicPr>
            <a:picLocks noChangeAspect="1"/>
          </p:cNvPicPr>
          <p:nvPr/>
        </p:nvPicPr>
        <p:blipFill>
          <a:blip r:embed="rId5"/>
          <a:stretch>
            <a:fillRect/>
          </a:stretch>
        </p:blipFill>
        <p:spPr>
          <a:xfrm>
            <a:off x="214186" y="2793346"/>
            <a:ext cx="6812800" cy="2097224"/>
          </a:xfrm>
          <a:prstGeom prst="rect">
            <a:avLst/>
          </a:prstGeom>
        </p:spPr>
      </p:pic>
      <p:sp>
        <p:nvSpPr>
          <p:cNvPr id="10" name="Rechteck 9"/>
          <p:cNvSpPr/>
          <p:nvPr/>
        </p:nvSpPr>
        <p:spPr>
          <a:xfrm rot="17180000">
            <a:off x="5979530" y="3338142"/>
            <a:ext cx="4156942" cy="923330"/>
          </a:xfrm>
          <a:prstGeom prst="rect">
            <a:avLst/>
          </a:prstGeom>
        </p:spPr>
        <p:txBody>
          <a:bodyPr wrap="square">
            <a:spAutoFit/>
          </a:bodyPr>
          <a:lstStyle/>
          <a:p>
            <a:r>
              <a:rPr lang="de-DE" b="1" dirty="0" smtClean="0">
                <a:solidFill>
                  <a:schemeClr val="bg1">
                    <a:lumMod val="75000"/>
                  </a:schemeClr>
                </a:solidFill>
              </a:rPr>
              <a:t>Quelle: wirtschaftsschaufenster.augsburger-allgemeine.de</a:t>
            </a:r>
            <a:r>
              <a:rPr lang="de-DE" b="1" dirty="0">
                <a:solidFill>
                  <a:schemeClr val="bg1">
                    <a:lumMod val="75000"/>
                  </a:schemeClr>
                </a:solidFill>
              </a:rPr>
              <a:t>/</a:t>
            </a:r>
          </a:p>
        </p:txBody>
      </p:sp>
    </p:spTree>
    <p:extLst>
      <p:ext uri="{BB962C8B-B14F-4D97-AF65-F5344CB8AC3E}">
        <p14:creationId xmlns:p14="http://schemas.microsoft.com/office/powerpoint/2010/main" val="30035051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pic>
        <p:nvPicPr>
          <p:cNvPr id="3" name="Grafik 2"/>
          <p:cNvPicPr>
            <a:picLocks noChangeAspect="1"/>
          </p:cNvPicPr>
          <p:nvPr/>
        </p:nvPicPr>
        <p:blipFill>
          <a:blip r:embed="rId3"/>
          <a:stretch>
            <a:fillRect/>
          </a:stretch>
        </p:blipFill>
        <p:spPr>
          <a:xfrm>
            <a:off x="179512" y="253557"/>
            <a:ext cx="4464496" cy="4320480"/>
          </a:xfrm>
          <a:prstGeom prst="rect">
            <a:avLst/>
          </a:prstGeom>
        </p:spPr>
      </p:pic>
      <p:pic>
        <p:nvPicPr>
          <p:cNvPr id="4" name="Grafik 3"/>
          <p:cNvPicPr>
            <a:picLocks noChangeAspect="1"/>
          </p:cNvPicPr>
          <p:nvPr/>
        </p:nvPicPr>
        <p:blipFill>
          <a:blip r:embed="rId4"/>
          <a:stretch>
            <a:fillRect/>
          </a:stretch>
        </p:blipFill>
        <p:spPr>
          <a:xfrm>
            <a:off x="4788024" y="253557"/>
            <a:ext cx="4176464" cy="4776617"/>
          </a:xfrm>
          <a:prstGeom prst="rect">
            <a:avLst/>
          </a:prstGeom>
        </p:spPr>
      </p:pic>
      <p:pic>
        <p:nvPicPr>
          <p:cNvPr id="7" name="Grafik 6"/>
          <p:cNvPicPr>
            <a:picLocks noChangeAspect="1"/>
          </p:cNvPicPr>
          <p:nvPr/>
        </p:nvPicPr>
        <p:blipFill>
          <a:blip r:embed="rId5"/>
          <a:stretch>
            <a:fillRect/>
          </a:stretch>
        </p:blipFill>
        <p:spPr>
          <a:xfrm>
            <a:off x="179512" y="5308478"/>
            <a:ext cx="8784976" cy="1458699"/>
          </a:xfrm>
          <a:prstGeom prst="rect">
            <a:avLst/>
          </a:prstGeom>
        </p:spPr>
      </p:pic>
    </p:spTree>
    <p:extLst>
      <p:ext uri="{BB962C8B-B14F-4D97-AF65-F5344CB8AC3E}">
        <p14:creationId xmlns:p14="http://schemas.microsoft.com/office/powerpoint/2010/main" val="21357266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6"/>
          <p:cNvSpPr>
            <a:spLocks noGrp="1"/>
          </p:cNvSpPr>
          <p:nvPr>
            <p:ph type="dt" sz="quarter" idx="12"/>
          </p:nvPr>
        </p:nvSpPr>
        <p:spPr>
          <a:xfrm>
            <a:off x="0" y="0"/>
            <a:ext cx="2743677" cy="188913"/>
          </a:xfrm>
        </p:spPr>
        <p:txBody>
          <a:bodyPr/>
          <a:lstStyle/>
          <a:p>
            <a:r>
              <a:rPr lang="de-DE"/>
              <a:t>© Skript IHK Augsburg in Überarbeitung Christian Zerle</a:t>
            </a:r>
          </a:p>
        </p:txBody>
      </p:sp>
      <p:sp>
        <p:nvSpPr>
          <p:cNvPr id="1015810" name="Rectangle 2"/>
          <p:cNvSpPr>
            <a:spLocks noGrp="1" noChangeArrowheads="1"/>
          </p:cNvSpPr>
          <p:nvPr>
            <p:ph type="body" sz="half" idx="1"/>
          </p:nvPr>
        </p:nvSpPr>
        <p:spPr>
          <a:xfrm>
            <a:off x="261430" y="1973346"/>
            <a:ext cx="4429125" cy="4435475"/>
          </a:xfrm>
        </p:spPr>
        <p:txBody>
          <a:bodyPr/>
          <a:lstStyle/>
          <a:p>
            <a:pPr marL="0" indent="0">
              <a:lnSpc>
                <a:spcPct val="80000"/>
              </a:lnSpc>
              <a:buNone/>
            </a:pPr>
            <a:endParaRPr lang="de-DE" sz="2400" b="1" dirty="0" smtClean="0">
              <a:solidFill>
                <a:schemeClr val="hlink"/>
              </a:solidFill>
            </a:endParaRPr>
          </a:p>
          <a:p>
            <a:pPr marL="0" indent="0">
              <a:lnSpc>
                <a:spcPct val="80000"/>
              </a:lnSpc>
              <a:buNone/>
            </a:pPr>
            <a:endParaRPr lang="de-DE" sz="2400" b="1" dirty="0">
              <a:solidFill>
                <a:schemeClr val="hlink"/>
              </a:solidFill>
            </a:endParaRPr>
          </a:p>
          <a:p>
            <a:pPr algn="just">
              <a:lnSpc>
                <a:spcPct val="80000"/>
              </a:lnSpc>
              <a:buFont typeface="Wingdings" pitchFamily="2" charset="2"/>
              <a:buNone/>
            </a:pPr>
            <a:r>
              <a:rPr lang="de-DE" sz="2000" dirty="0">
                <a:solidFill>
                  <a:schemeClr val="accent4">
                    <a:lumMod val="50000"/>
                  </a:schemeClr>
                </a:solidFill>
              </a:rPr>
              <a:t>	</a:t>
            </a:r>
            <a:r>
              <a:rPr lang="de-DE" sz="2000" b="1" kern="1200" dirty="0">
                <a:solidFill>
                  <a:schemeClr val="accent6">
                    <a:lumMod val="50000"/>
                  </a:schemeClr>
                </a:solidFill>
                <a:effectLst/>
                <a:latin typeface="Garamond" pitchFamily="18" charset="0"/>
              </a:rPr>
              <a:t>Sie betrifft das Innenverhältnis eines Unternehmen und umfasst die Weisungsbefugnis gegenüber den Beschäftigten, wie sie zur ordnungsgemäßen Geschäfts-abwicklung erforderlich ist und schließt andererseits die Verantwortung für die ordnungsgemäße und legale Unter-</a:t>
            </a:r>
            <a:r>
              <a:rPr lang="de-DE" sz="2000" b="1" kern="1200" dirty="0" err="1">
                <a:solidFill>
                  <a:schemeClr val="accent6">
                    <a:lumMod val="50000"/>
                  </a:schemeClr>
                </a:solidFill>
                <a:effectLst/>
                <a:latin typeface="Garamond" pitchFamily="18" charset="0"/>
              </a:rPr>
              <a:t>nehmensführung</a:t>
            </a:r>
            <a:r>
              <a:rPr lang="de-DE" sz="2000" b="1" kern="1200" dirty="0">
                <a:solidFill>
                  <a:schemeClr val="accent6">
                    <a:lumMod val="50000"/>
                  </a:schemeClr>
                </a:solidFill>
                <a:effectLst/>
                <a:latin typeface="Garamond" pitchFamily="18" charset="0"/>
              </a:rPr>
              <a:t> ein.</a:t>
            </a:r>
          </a:p>
        </p:txBody>
      </p:sp>
      <p:sp>
        <p:nvSpPr>
          <p:cNvPr id="1015811" name="Rectangle 3"/>
          <p:cNvSpPr>
            <a:spLocks noGrp="1" noChangeArrowheads="1"/>
          </p:cNvSpPr>
          <p:nvPr>
            <p:ph type="body" sz="half" idx="2"/>
          </p:nvPr>
        </p:nvSpPr>
        <p:spPr>
          <a:xfrm>
            <a:off x="4778114" y="1886033"/>
            <a:ext cx="3994150" cy="2305050"/>
          </a:xfrm>
        </p:spPr>
        <p:txBody>
          <a:bodyPr/>
          <a:lstStyle/>
          <a:p>
            <a:pPr marL="0" indent="0">
              <a:lnSpc>
                <a:spcPct val="90000"/>
              </a:lnSpc>
              <a:buNone/>
            </a:pPr>
            <a:endParaRPr lang="de-DE" sz="2400" b="1" dirty="0" smtClean="0">
              <a:solidFill>
                <a:schemeClr val="hlink"/>
              </a:solidFill>
            </a:endParaRPr>
          </a:p>
          <a:p>
            <a:pPr marL="0" indent="0">
              <a:lnSpc>
                <a:spcPct val="90000"/>
              </a:lnSpc>
              <a:buNone/>
            </a:pPr>
            <a:endParaRPr lang="de-DE" sz="2400" b="1" dirty="0">
              <a:solidFill>
                <a:schemeClr val="hlink"/>
              </a:solidFill>
            </a:endParaRPr>
          </a:p>
          <a:p>
            <a:pPr algn="just">
              <a:lnSpc>
                <a:spcPct val="90000"/>
              </a:lnSpc>
              <a:buFont typeface="Wingdings" pitchFamily="2" charset="2"/>
              <a:buNone/>
            </a:pPr>
            <a:r>
              <a:rPr lang="de-DE" sz="2000" dirty="0"/>
              <a:t>	</a:t>
            </a:r>
            <a:r>
              <a:rPr lang="de-DE" sz="2000" b="1" kern="1200" dirty="0">
                <a:solidFill>
                  <a:schemeClr val="accent6">
                    <a:lumMod val="50000"/>
                  </a:schemeClr>
                </a:solidFill>
                <a:effectLst/>
                <a:latin typeface="Garamond" pitchFamily="18" charset="0"/>
              </a:rPr>
              <a:t>Sie betrifft das Außenverhältnis. Sie bedeutet Handlungsbefugnis gegenüber Dritten (Kunden, </a:t>
            </a:r>
            <a:r>
              <a:rPr lang="de-DE" sz="2000" b="1" kern="1200" dirty="0" smtClean="0">
                <a:solidFill>
                  <a:schemeClr val="accent6">
                    <a:lumMod val="50000"/>
                  </a:schemeClr>
                </a:solidFill>
                <a:effectLst/>
                <a:latin typeface="Garamond" pitchFamily="18" charset="0"/>
              </a:rPr>
              <a:t>Lieferanten, </a:t>
            </a:r>
            <a:r>
              <a:rPr lang="de-DE" sz="2000" b="1" kern="1200" dirty="0">
                <a:solidFill>
                  <a:schemeClr val="accent6">
                    <a:lumMod val="50000"/>
                  </a:schemeClr>
                </a:solidFill>
                <a:effectLst/>
                <a:latin typeface="Garamond" pitchFamily="18" charset="0"/>
              </a:rPr>
              <a:t>Behörden, ...)</a:t>
            </a:r>
          </a:p>
        </p:txBody>
      </p:sp>
      <p:sp>
        <p:nvSpPr>
          <p:cNvPr id="9" name="Textfeld 8"/>
          <p:cNvSpPr txBox="1"/>
          <p:nvPr/>
        </p:nvSpPr>
        <p:spPr>
          <a:xfrm>
            <a:off x="261430" y="5373216"/>
            <a:ext cx="8630535" cy="1223546"/>
          </a:xfrm>
          <a:prstGeom prst="roundRect">
            <a:avLst>
              <a:gd name="adj" fmla="val 3954"/>
            </a:avLst>
          </a:prstGeom>
          <a:ln/>
        </p:spPr>
        <p:style>
          <a:lnRef idx="3">
            <a:schemeClr val="lt1"/>
          </a:lnRef>
          <a:fillRef idx="1">
            <a:schemeClr val="accent1"/>
          </a:fillRef>
          <a:effectRef idx="1">
            <a:schemeClr val="accent1"/>
          </a:effectRef>
          <a:fontRef idx="minor">
            <a:schemeClr val="lt1"/>
          </a:fontRef>
        </p:style>
        <p:txBody>
          <a:bodyPr wrap="square">
            <a:spAutoFit/>
          </a:bodyPr>
          <a:lstStyle>
            <a:defPPr>
              <a:defRPr lang="de-DE"/>
            </a:defPPr>
            <a:lvl1pPr>
              <a:spcBef>
                <a:spcPct val="50000"/>
              </a:spcBef>
              <a:defRPr sz="3200" b="1">
                <a:solidFill>
                  <a:schemeClr val="bg1">
                    <a:lumMod val="50000"/>
                  </a:schemeClr>
                </a:solidFill>
              </a:defRPr>
            </a:lvl1pPr>
          </a:lstStyle>
          <a:p>
            <a:pPr algn="just"/>
            <a:r>
              <a:rPr lang="de-DE" sz="2400" dirty="0">
                <a:solidFill>
                  <a:schemeClr val="tx1"/>
                </a:solidFill>
              </a:rPr>
              <a:t>Wo nicht zwischen Geschäftsführung und Vertretung unterschieden wird, wird ein zur Geschäftsführung Bestellter auch als </a:t>
            </a:r>
            <a:r>
              <a:rPr lang="de-DE" sz="2400" dirty="0" smtClean="0">
                <a:solidFill>
                  <a:schemeClr val="tx1"/>
                </a:solidFill>
              </a:rPr>
              <a:t>Vertretungsbevollmächtigter </a:t>
            </a:r>
            <a:r>
              <a:rPr lang="de-DE" sz="2400" dirty="0">
                <a:solidFill>
                  <a:schemeClr val="tx1"/>
                </a:solidFill>
              </a:rPr>
              <a:t>angesehen.</a:t>
            </a:r>
          </a:p>
        </p:txBody>
      </p:sp>
      <p:sp>
        <p:nvSpPr>
          <p:cNvPr id="11" name="Text Box 14"/>
          <p:cNvSpPr txBox="1">
            <a:spLocks noChangeArrowheads="1"/>
          </p:cNvSpPr>
          <p:nvPr/>
        </p:nvSpPr>
        <p:spPr bwMode="auto">
          <a:xfrm>
            <a:off x="827584" y="1972049"/>
            <a:ext cx="3384376" cy="584775"/>
          </a:xfrm>
          <a:prstGeom prst="rect">
            <a:avLst/>
          </a:prstGeom>
          <a:ln/>
          <a:extLst/>
        </p:spPr>
        <p:style>
          <a:lnRef idx="3">
            <a:schemeClr val="lt1"/>
          </a:lnRef>
          <a:fillRef idx="1">
            <a:schemeClr val="accent1"/>
          </a:fillRef>
          <a:effectRef idx="1">
            <a:schemeClr val="accent1"/>
          </a:effectRef>
          <a:fontRef idx="minor">
            <a:schemeClr val="lt1"/>
          </a:fontRef>
        </p:style>
        <p:txBody>
          <a:bodyPr wrap="square">
            <a:spAutoFit/>
          </a:bodyPr>
          <a:lstStyle/>
          <a:p>
            <a:pPr>
              <a:spcBef>
                <a:spcPct val="50000"/>
              </a:spcBef>
            </a:pPr>
            <a:r>
              <a:rPr lang="de-DE" sz="3200" b="1" dirty="0" smtClean="0">
                <a:solidFill>
                  <a:schemeClr val="tx1"/>
                </a:solidFill>
              </a:rPr>
              <a:t>Geschäftsführung</a:t>
            </a:r>
            <a:endParaRPr lang="de-CH" sz="3200" b="1" dirty="0">
              <a:solidFill>
                <a:schemeClr val="tx1"/>
              </a:solidFill>
            </a:endParaRPr>
          </a:p>
        </p:txBody>
      </p:sp>
      <p:sp>
        <p:nvSpPr>
          <p:cNvPr id="12" name="Text Box 14"/>
          <p:cNvSpPr txBox="1">
            <a:spLocks noChangeArrowheads="1"/>
          </p:cNvSpPr>
          <p:nvPr/>
        </p:nvSpPr>
        <p:spPr bwMode="auto">
          <a:xfrm>
            <a:off x="5256709" y="1972049"/>
            <a:ext cx="3384376" cy="584775"/>
          </a:xfrm>
          <a:prstGeom prst="rect">
            <a:avLst/>
          </a:prstGeom>
          <a:ln/>
          <a:extLst/>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3200" b="1" dirty="0" smtClean="0">
                <a:solidFill>
                  <a:schemeClr val="tx1"/>
                </a:solidFill>
              </a:rPr>
              <a:t>Vertretung</a:t>
            </a:r>
            <a:endParaRPr lang="de-CH" sz="3200" b="1" dirty="0">
              <a:solidFill>
                <a:schemeClr val="tx1"/>
              </a:solidFill>
            </a:endParaRPr>
          </a:p>
        </p:txBody>
      </p:sp>
      <p:sp>
        <p:nvSpPr>
          <p:cNvPr id="13" name="Textfeld 12"/>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10" name="Abgerundetes Rechteck 9"/>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Definition</a:t>
            </a:r>
            <a:endParaRPr lang="de-DE" sz="20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 name="Abgerundetes Rechteck 1"/>
          <p:cNvSpPr/>
          <p:nvPr/>
        </p:nvSpPr>
        <p:spPr>
          <a:xfrm>
            <a:off x="220122" y="1952677"/>
            <a:ext cx="452914" cy="4763167"/>
          </a:xfrm>
          <a:prstGeom prst="roundRect">
            <a:avLst/>
          </a:prstGeom>
          <a:gradFill flip="none" rotWithShape="1">
            <a:gsLst>
              <a:gs pos="57000">
                <a:schemeClr val="accent1">
                  <a:shade val="30000"/>
                  <a:satMod val="115000"/>
                </a:schemeClr>
              </a:gs>
              <a:gs pos="78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de-DE" dirty="0">
              <a:effectLst>
                <a:glow rad="63500">
                  <a:schemeClr val="accent1">
                    <a:satMod val="175000"/>
                    <a:alpha val="40000"/>
                  </a:schemeClr>
                </a:glow>
              </a:effectLst>
            </a:endParaRPr>
          </a:p>
        </p:txBody>
      </p:sp>
      <p:sp>
        <p:nvSpPr>
          <p:cNvPr id="7" name="Abgerundetes Rechteck 6"/>
          <p:cNvSpPr/>
          <p:nvPr/>
        </p:nvSpPr>
        <p:spPr>
          <a:xfrm>
            <a:off x="751290" y="1912782"/>
            <a:ext cx="2379668" cy="4780431"/>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de-DE" dirty="0">
              <a:effectLst>
                <a:glow rad="63500">
                  <a:schemeClr val="accent1">
                    <a:satMod val="175000"/>
                    <a:alpha val="40000"/>
                  </a:schemeClr>
                </a:glow>
              </a:effectLst>
            </a:endParaRPr>
          </a:p>
        </p:txBody>
      </p:sp>
      <p:sp>
        <p:nvSpPr>
          <p:cNvPr id="4" name="Textfeld 3"/>
          <p:cNvSpPr txBox="1"/>
          <p:nvPr/>
        </p:nvSpPr>
        <p:spPr>
          <a:xfrm>
            <a:off x="673218" y="1930170"/>
            <a:ext cx="1199538" cy="4649595"/>
          </a:xfrm>
          <a:prstGeom prst="rect">
            <a:avLst/>
          </a:prstGeom>
          <a:noFill/>
        </p:spPr>
        <p:txBody>
          <a:bodyPr vert="vert270" wrap="square" rtlCol="0">
            <a:spAutoFit/>
          </a:bodyPr>
          <a:lstStyle/>
          <a:p>
            <a:r>
              <a:rPr lang="de-DE" sz="3200" b="1" dirty="0" smtClean="0">
                <a:latin typeface="Batang" panose="02030600000101010101" pitchFamily="18" charset="-127"/>
                <a:ea typeface="Batang" panose="02030600000101010101" pitchFamily="18" charset="-127"/>
              </a:rPr>
              <a:t>Personengesellschaften</a:t>
            </a:r>
            <a:endParaRPr lang="de-DE" sz="3200" b="1" dirty="0">
              <a:latin typeface="Batang" panose="02030600000101010101" pitchFamily="18" charset="-127"/>
              <a:ea typeface="Batang" panose="02030600000101010101" pitchFamily="18" charset="-127"/>
            </a:endParaRPr>
          </a:p>
        </p:txBody>
      </p:sp>
      <p:sp>
        <p:nvSpPr>
          <p:cNvPr id="5" name="Textfeld 4"/>
          <p:cNvSpPr txBox="1"/>
          <p:nvPr/>
        </p:nvSpPr>
        <p:spPr>
          <a:xfrm>
            <a:off x="1208592" y="2317837"/>
            <a:ext cx="1985856" cy="3970318"/>
          </a:xfrm>
          <a:prstGeom prst="rect">
            <a:avLst/>
          </a:prstGeom>
          <a:noFill/>
        </p:spPr>
        <p:txBody>
          <a:bodyPr wrap="square" rtlCol="0">
            <a:spAutoFit/>
          </a:bodyPr>
          <a:lstStyle/>
          <a:p>
            <a:r>
              <a:rPr lang="de-DE" dirty="0" smtClean="0"/>
              <a:t>Gesellschaft bürgerlichen Rechts (GbR)</a:t>
            </a:r>
          </a:p>
          <a:p>
            <a:endParaRPr lang="de-DE" dirty="0"/>
          </a:p>
          <a:p>
            <a:r>
              <a:rPr lang="de-DE" dirty="0" smtClean="0"/>
              <a:t>Offene Handels-gesellschaft (OHG)</a:t>
            </a:r>
          </a:p>
          <a:p>
            <a:pPr marL="285750" indent="-285750">
              <a:buFont typeface="Courier New" panose="02070309020205020404" pitchFamily="49" charset="0"/>
              <a:buChar char="o"/>
            </a:pPr>
            <a:endParaRPr lang="de-DE" dirty="0"/>
          </a:p>
          <a:p>
            <a:r>
              <a:rPr lang="de-DE" dirty="0" smtClean="0"/>
              <a:t>Kommandit-gesellschaft (KG)</a:t>
            </a:r>
          </a:p>
          <a:p>
            <a:pPr marL="285750" indent="-285750">
              <a:buFont typeface="Courier New" panose="02070309020205020404" pitchFamily="49" charset="0"/>
              <a:buChar char="o"/>
            </a:pPr>
            <a:endParaRPr lang="de-DE" dirty="0"/>
          </a:p>
          <a:p>
            <a:r>
              <a:rPr lang="de-DE" dirty="0" smtClean="0"/>
              <a:t>Partnergesellschaft (PartG)</a:t>
            </a:r>
          </a:p>
          <a:p>
            <a:pPr marL="285750" indent="-285750">
              <a:buFont typeface="Courier New" panose="02070309020205020404" pitchFamily="49" charset="0"/>
              <a:buChar char="o"/>
            </a:pPr>
            <a:endParaRPr lang="de-DE" dirty="0"/>
          </a:p>
          <a:p>
            <a:r>
              <a:rPr lang="de-DE" dirty="0" smtClean="0"/>
              <a:t>Stille Gesellschaft</a:t>
            </a:r>
          </a:p>
        </p:txBody>
      </p:sp>
      <p:sp>
        <p:nvSpPr>
          <p:cNvPr id="10" name="Abgerundetes Rechteck 9"/>
          <p:cNvSpPr/>
          <p:nvPr/>
        </p:nvSpPr>
        <p:spPr>
          <a:xfrm>
            <a:off x="3213660" y="1912782"/>
            <a:ext cx="2845519" cy="4820326"/>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de-DE" dirty="0">
              <a:effectLst>
                <a:glow rad="63500">
                  <a:schemeClr val="accent1">
                    <a:satMod val="175000"/>
                    <a:alpha val="40000"/>
                  </a:schemeClr>
                </a:glow>
              </a:effectLst>
            </a:endParaRPr>
          </a:p>
        </p:txBody>
      </p:sp>
      <p:sp>
        <p:nvSpPr>
          <p:cNvPr id="11" name="Textfeld 10"/>
          <p:cNvSpPr txBox="1"/>
          <p:nvPr/>
        </p:nvSpPr>
        <p:spPr>
          <a:xfrm>
            <a:off x="3118719" y="1772816"/>
            <a:ext cx="677108" cy="4649595"/>
          </a:xfrm>
          <a:prstGeom prst="rect">
            <a:avLst/>
          </a:prstGeom>
          <a:noFill/>
        </p:spPr>
        <p:txBody>
          <a:bodyPr vert="vert270" wrap="square" rtlCol="0">
            <a:spAutoFit/>
          </a:bodyPr>
          <a:lstStyle/>
          <a:p>
            <a:r>
              <a:rPr lang="de-DE" sz="3200" b="1" dirty="0" smtClean="0">
                <a:latin typeface="Batang" panose="02030600000101010101" pitchFamily="18" charset="-127"/>
                <a:ea typeface="Batang" panose="02030600000101010101" pitchFamily="18" charset="-127"/>
              </a:rPr>
              <a:t>Kapitalgesellschaften</a:t>
            </a:r>
            <a:endParaRPr lang="de-DE" sz="3200" b="1" dirty="0">
              <a:latin typeface="Batang" panose="02030600000101010101" pitchFamily="18" charset="-127"/>
              <a:ea typeface="Batang" panose="02030600000101010101" pitchFamily="18" charset="-127"/>
            </a:endParaRPr>
          </a:p>
        </p:txBody>
      </p:sp>
      <p:sp>
        <p:nvSpPr>
          <p:cNvPr id="12" name="Textfeld 11"/>
          <p:cNvSpPr txBox="1"/>
          <p:nvPr/>
        </p:nvSpPr>
        <p:spPr>
          <a:xfrm>
            <a:off x="3693724" y="2217257"/>
            <a:ext cx="2447885" cy="4462760"/>
          </a:xfrm>
          <a:prstGeom prst="rect">
            <a:avLst/>
          </a:prstGeom>
          <a:noFill/>
        </p:spPr>
        <p:txBody>
          <a:bodyPr wrap="square" rtlCol="0">
            <a:spAutoFit/>
          </a:bodyPr>
          <a:lstStyle/>
          <a:p>
            <a:r>
              <a:rPr lang="de-DE" dirty="0" smtClean="0"/>
              <a:t>Gesellschaft mit beschränkter Haftung (GmbH)</a:t>
            </a:r>
          </a:p>
          <a:p>
            <a:endParaRPr lang="de-DE" sz="800" dirty="0"/>
          </a:p>
          <a:p>
            <a:r>
              <a:rPr lang="de-DE" dirty="0" smtClean="0"/>
              <a:t>Unternehmergesellschaft haftungsbeschränkt UG (Haftungsbeschränkt)</a:t>
            </a:r>
          </a:p>
          <a:p>
            <a:pPr marL="285750" indent="-285750">
              <a:buFont typeface="Courier New" panose="02070309020205020404" pitchFamily="49" charset="0"/>
              <a:buChar char="o"/>
            </a:pPr>
            <a:endParaRPr lang="de-DE" sz="800" dirty="0"/>
          </a:p>
          <a:p>
            <a:r>
              <a:rPr lang="de-DE" dirty="0" smtClean="0"/>
              <a:t>Aktiengesellschaft (AG)</a:t>
            </a:r>
          </a:p>
          <a:p>
            <a:pPr marL="285750" indent="-285750">
              <a:buFont typeface="Courier New" panose="02070309020205020404" pitchFamily="49" charset="0"/>
              <a:buChar char="o"/>
            </a:pPr>
            <a:endParaRPr lang="de-DE" sz="800" dirty="0"/>
          </a:p>
          <a:p>
            <a:r>
              <a:rPr lang="de-DE" dirty="0" smtClean="0"/>
              <a:t>Kommanditgesellschaft auf Aktien (KGaA)</a:t>
            </a:r>
          </a:p>
          <a:p>
            <a:pPr marL="285750" indent="-285750">
              <a:buFont typeface="Courier New" panose="02070309020205020404" pitchFamily="49" charset="0"/>
              <a:buChar char="o"/>
            </a:pPr>
            <a:endParaRPr lang="de-DE" sz="800" dirty="0"/>
          </a:p>
          <a:p>
            <a:r>
              <a:rPr lang="de-DE" dirty="0" smtClean="0"/>
              <a:t>Private Company Limited </a:t>
            </a:r>
            <a:r>
              <a:rPr lang="de-DE" dirty="0" err="1" smtClean="0"/>
              <a:t>by</a:t>
            </a:r>
            <a:r>
              <a:rPr lang="de-DE" dirty="0" smtClean="0"/>
              <a:t> Shares (Ltd.)</a:t>
            </a:r>
          </a:p>
          <a:p>
            <a:endParaRPr lang="de-DE" sz="800" dirty="0"/>
          </a:p>
          <a:p>
            <a:r>
              <a:rPr lang="de-DE" dirty="0" smtClean="0"/>
              <a:t>Europäische Aktiengesellschaft (SA)</a:t>
            </a:r>
          </a:p>
        </p:txBody>
      </p:sp>
      <p:sp>
        <p:nvSpPr>
          <p:cNvPr id="13" name="Textfeld 12"/>
          <p:cNvSpPr txBox="1"/>
          <p:nvPr/>
        </p:nvSpPr>
        <p:spPr>
          <a:xfrm>
            <a:off x="66087" y="1522170"/>
            <a:ext cx="677108" cy="4649595"/>
          </a:xfrm>
          <a:prstGeom prst="rect">
            <a:avLst/>
          </a:prstGeom>
          <a:noFill/>
        </p:spPr>
        <p:txBody>
          <a:bodyPr vert="vert270" wrap="square" rtlCol="0">
            <a:spAutoFit/>
          </a:bodyPr>
          <a:lstStyle/>
          <a:p>
            <a:r>
              <a:rPr lang="de-DE" sz="3200" b="1" dirty="0" smtClean="0">
                <a:latin typeface="Batang" panose="02030600000101010101" pitchFamily="18" charset="-127"/>
                <a:ea typeface="Batang" panose="02030600000101010101" pitchFamily="18" charset="-127"/>
              </a:rPr>
              <a:t>Einzelunternehmen</a:t>
            </a:r>
            <a:endParaRPr lang="de-DE" sz="3200" b="1" dirty="0">
              <a:latin typeface="Batang" panose="02030600000101010101" pitchFamily="18" charset="-127"/>
              <a:ea typeface="Batang" panose="02030600000101010101" pitchFamily="18" charset="-127"/>
            </a:endParaRPr>
          </a:p>
        </p:txBody>
      </p:sp>
      <p:sp>
        <p:nvSpPr>
          <p:cNvPr id="14" name="Abgerundetes Rechteck 13"/>
          <p:cNvSpPr/>
          <p:nvPr/>
        </p:nvSpPr>
        <p:spPr>
          <a:xfrm>
            <a:off x="6129687" y="1897543"/>
            <a:ext cx="2845519" cy="1661956"/>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de-DE" dirty="0">
              <a:effectLst>
                <a:glow rad="63500">
                  <a:schemeClr val="accent1">
                    <a:satMod val="175000"/>
                    <a:alpha val="40000"/>
                  </a:schemeClr>
                </a:glow>
              </a:effectLst>
            </a:endParaRPr>
          </a:p>
        </p:txBody>
      </p:sp>
      <p:sp>
        <p:nvSpPr>
          <p:cNvPr id="15" name="Textfeld 14"/>
          <p:cNvSpPr txBox="1"/>
          <p:nvPr/>
        </p:nvSpPr>
        <p:spPr>
          <a:xfrm>
            <a:off x="7050264" y="2223845"/>
            <a:ext cx="2447885" cy="1446550"/>
          </a:xfrm>
          <a:prstGeom prst="rect">
            <a:avLst/>
          </a:prstGeom>
          <a:noFill/>
        </p:spPr>
        <p:txBody>
          <a:bodyPr wrap="square" rtlCol="0">
            <a:spAutoFit/>
          </a:bodyPr>
          <a:lstStyle/>
          <a:p>
            <a:r>
              <a:rPr lang="de-DE" dirty="0" smtClean="0"/>
              <a:t>GmbH &amp; Co. KG</a:t>
            </a:r>
          </a:p>
          <a:p>
            <a:endParaRPr lang="de-DE" sz="800" dirty="0" smtClean="0"/>
          </a:p>
          <a:p>
            <a:endParaRPr lang="de-DE" sz="800" dirty="0"/>
          </a:p>
          <a:p>
            <a:r>
              <a:rPr lang="de-DE" dirty="0" smtClean="0"/>
              <a:t>Doppelgesellschaft</a:t>
            </a:r>
          </a:p>
          <a:p>
            <a:endParaRPr lang="de-DE" dirty="0"/>
          </a:p>
          <a:p>
            <a:endParaRPr lang="de-DE" dirty="0" smtClean="0"/>
          </a:p>
        </p:txBody>
      </p:sp>
      <p:sp>
        <p:nvSpPr>
          <p:cNvPr id="16" name="Textfeld 15"/>
          <p:cNvSpPr txBox="1"/>
          <p:nvPr/>
        </p:nvSpPr>
        <p:spPr>
          <a:xfrm>
            <a:off x="6012763" y="730217"/>
            <a:ext cx="1169551" cy="2745850"/>
          </a:xfrm>
          <a:prstGeom prst="rect">
            <a:avLst/>
          </a:prstGeom>
          <a:noFill/>
        </p:spPr>
        <p:txBody>
          <a:bodyPr vert="vert270" wrap="square" rtlCol="0">
            <a:spAutoFit/>
          </a:bodyPr>
          <a:lstStyle/>
          <a:p>
            <a:r>
              <a:rPr lang="de-DE" sz="3200" b="1" dirty="0" smtClean="0">
                <a:latin typeface="Batang" panose="02030600000101010101" pitchFamily="18" charset="-127"/>
                <a:ea typeface="Batang" panose="02030600000101010101" pitchFamily="18" charset="-127"/>
              </a:rPr>
              <a:t>Misch-formen</a:t>
            </a:r>
            <a:endParaRPr lang="de-DE" sz="3200" b="1" dirty="0">
              <a:latin typeface="Batang" panose="02030600000101010101" pitchFamily="18" charset="-127"/>
              <a:ea typeface="Batang" panose="02030600000101010101" pitchFamily="18" charset="-127"/>
            </a:endParaRPr>
          </a:p>
        </p:txBody>
      </p:sp>
      <p:sp>
        <p:nvSpPr>
          <p:cNvPr id="17" name="Abgerundetes Rechteck 16"/>
          <p:cNvSpPr/>
          <p:nvPr/>
        </p:nvSpPr>
        <p:spPr>
          <a:xfrm>
            <a:off x="6129686" y="3670395"/>
            <a:ext cx="2845519" cy="3030073"/>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de-DE" dirty="0">
              <a:effectLst>
                <a:glow rad="63500">
                  <a:schemeClr val="accent1">
                    <a:satMod val="175000"/>
                    <a:alpha val="40000"/>
                  </a:schemeClr>
                </a:glow>
              </a:effectLst>
            </a:endParaRPr>
          </a:p>
        </p:txBody>
      </p:sp>
      <p:sp>
        <p:nvSpPr>
          <p:cNvPr id="18" name="Textfeld 17"/>
          <p:cNvSpPr txBox="1"/>
          <p:nvPr/>
        </p:nvSpPr>
        <p:spPr>
          <a:xfrm>
            <a:off x="6018746" y="3731437"/>
            <a:ext cx="1169551" cy="2869902"/>
          </a:xfrm>
          <a:prstGeom prst="rect">
            <a:avLst/>
          </a:prstGeom>
          <a:noFill/>
        </p:spPr>
        <p:txBody>
          <a:bodyPr vert="vert270" wrap="square" rtlCol="0">
            <a:spAutoFit/>
          </a:bodyPr>
          <a:lstStyle/>
          <a:p>
            <a:pPr algn="ctr"/>
            <a:r>
              <a:rPr lang="de-DE" sz="3200" b="1" dirty="0" smtClean="0">
                <a:latin typeface="Batang" panose="02030600000101010101" pitchFamily="18" charset="-127"/>
                <a:ea typeface="Batang" panose="02030600000101010101" pitchFamily="18" charset="-127"/>
              </a:rPr>
              <a:t>Sonstige</a:t>
            </a:r>
          </a:p>
          <a:p>
            <a:pPr algn="ctr"/>
            <a:r>
              <a:rPr lang="de-DE" sz="3200" b="1" dirty="0" smtClean="0">
                <a:latin typeface="Batang" panose="02030600000101010101" pitchFamily="18" charset="-127"/>
                <a:ea typeface="Batang" panose="02030600000101010101" pitchFamily="18" charset="-127"/>
              </a:rPr>
              <a:t>Rechtsformen</a:t>
            </a:r>
            <a:endParaRPr lang="de-DE" sz="3200" b="1" dirty="0">
              <a:latin typeface="Batang" panose="02030600000101010101" pitchFamily="18" charset="-127"/>
              <a:ea typeface="Batang" panose="02030600000101010101" pitchFamily="18" charset="-127"/>
            </a:endParaRPr>
          </a:p>
        </p:txBody>
      </p:sp>
      <p:sp>
        <p:nvSpPr>
          <p:cNvPr id="19" name="Textfeld 18"/>
          <p:cNvSpPr txBox="1"/>
          <p:nvPr/>
        </p:nvSpPr>
        <p:spPr>
          <a:xfrm>
            <a:off x="7158624" y="4584795"/>
            <a:ext cx="2447885" cy="1569660"/>
          </a:xfrm>
          <a:prstGeom prst="rect">
            <a:avLst/>
          </a:prstGeom>
          <a:noFill/>
        </p:spPr>
        <p:txBody>
          <a:bodyPr wrap="square" rtlCol="0">
            <a:spAutoFit/>
          </a:bodyPr>
          <a:lstStyle/>
          <a:p>
            <a:r>
              <a:rPr lang="de-DE" dirty="0" smtClean="0"/>
              <a:t>Genossenschaft</a:t>
            </a:r>
          </a:p>
          <a:p>
            <a:endParaRPr lang="de-DE" sz="800" dirty="0" smtClean="0"/>
          </a:p>
          <a:p>
            <a:endParaRPr lang="de-DE" sz="800" dirty="0"/>
          </a:p>
          <a:p>
            <a:endParaRPr lang="de-DE" sz="800" dirty="0"/>
          </a:p>
          <a:p>
            <a:r>
              <a:rPr lang="de-DE" dirty="0" smtClean="0"/>
              <a:t>Verein</a:t>
            </a:r>
          </a:p>
          <a:p>
            <a:endParaRPr lang="de-DE" dirty="0"/>
          </a:p>
          <a:p>
            <a:endParaRPr lang="de-DE" dirty="0" smtClean="0"/>
          </a:p>
        </p:txBody>
      </p:sp>
      <p:sp>
        <p:nvSpPr>
          <p:cNvPr id="20" name="Textfeld 19"/>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21" name="Abgerundetes Rechteck 20"/>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Übersicht</a:t>
            </a:r>
            <a:endParaRPr lang="de-DE" sz="2000" b="1" dirty="0">
              <a:solidFill>
                <a:schemeClr val="tx1"/>
              </a:solidFill>
            </a:endParaRPr>
          </a:p>
        </p:txBody>
      </p:sp>
    </p:spTree>
    <p:extLst>
      <p:ext uri="{BB962C8B-B14F-4D97-AF65-F5344CB8AC3E}">
        <p14:creationId xmlns:p14="http://schemas.microsoft.com/office/powerpoint/2010/main" val="1863730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9" name="Textfeld 8"/>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pic>
        <p:nvPicPr>
          <p:cNvPr id="6" name="Bild 4"/>
          <p:cNvPicPr/>
          <p:nvPr/>
        </p:nvPicPr>
        <p:blipFill>
          <a:blip r:embed="rId3" cstate="print"/>
          <a:srcRect/>
          <a:stretch>
            <a:fillRect/>
          </a:stretch>
        </p:blipFill>
        <p:spPr bwMode="auto">
          <a:xfrm>
            <a:off x="323528" y="1972049"/>
            <a:ext cx="8496944" cy="4764562"/>
          </a:xfrm>
          <a:prstGeom prst="rect">
            <a:avLst/>
          </a:prstGeom>
          <a:noFill/>
          <a:ln w="9525">
            <a:noFill/>
            <a:miter lim="800000"/>
            <a:headEnd/>
            <a:tailEnd/>
          </a:ln>
        </p:spPr>
      </p:pic>
    </p:spTree>
    <p:extLst>
      <p:ext uri="{BB962C8B-B14F-4D97-AF65-F5344CB8AC3E}">
        <p14:creationId xmlns:p14="http://schemas.microsoft.com/office/powerpoint/2010/main" val="11365479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6"/>
          <p:cNvSpPr>
            <a:spLocks noGrp="1"/>
          </p:cNvSpPr>
          <p:nvPr>
            <p:ph type="dt" sz="quarter" idx="12"/>
          </p:nvPr>
        </p:nvSpPr>
        <p:spPr>
          <a:xfrm>
            <a:off x="0" y="0"/>
            <a:ext cx="2743677" cy="188913"/>
          </a:xfrm>
        </p:spPr>
        <p:txBody>
          <a:bodyPr/>
          <a:lstStyle/>
          <a:p>
            <a:r>
              <a:rPr lang="de-DE"/>
              <a:t>© Skript IHK Augsburg in Überarbeitung Christian Zerle</a:t>
            </a:r>
          </a:p>
        </p:txBody>
      </p:sp>
      <p:sp>
        <p:nvSpPr>
          <p:cNvPr id="77829" name="Rectangle 5"/>
          <p:cNvSpPr>
            <a:spLocks noGrp="1" noChangeArrowheads="1"/>
          </p:cNvSpPr>
          <p:nvPr>
            <p:ph type="body" sz="half" idx="1"/>
          </p:nvPr>
        </p:nvSpPr>
        <p:spPr>
          <a:xfrm>
            <a:off x="-140069" y="2411905"/>
            <a:ext cx="5040560" cy="4983345"/>
          </a:xfrm>
        </p:spPr>
        <p:txBody>
          <a:bodyPr/>
          <a:lstStyle/>
          <a:p>
            <a:pPr lvl="1">
              <a:lnSpc>
                <a:spcPct val="80000"/>
              </a:lnSpc>
              <a:buFont typeface="Wingdings" pitchFamily="2" charset="2"/>
              <a:buNone/>
            </a:pPr>
            <a:r>
              <a:rPr lang="de-DE" sz="1800" b="1" kern="1200" dirty="0" smtClean="0">
                <a:solidFill>
                  <a:schemeClr val="accent6">
                    <a:lumMod val="50000"/>
                  </a:schemeClr>
                </a:solidFill>
                <a:effectLst/>
                <a:latin typeface="Garamond" pitchFamily="18" charset="0"/>
                <a:ea typeface="+mn-ea"/>
                <a:cs typeface="+mn-cs"/>
              </a:rPr>
              <a:t>KEINE </a:t>
            </a:r>
            <a:r>
              <a:rPr lang="de-DE" sz="1800" b="1" kern="1200" dirty="0">
                <a:solidFill>
                  <a:schemeClr val="accent6">
                    <a:lumMod val="50000"/>
                  </a:schemeClr>
                </a:solidFill>
                <a:effectLst/>
                <a:latin typeface="Garamond" pitchFamily="18" charset="0"/>
                <a:ea typeface="+mn-ea"/>
                <a:cs typeface="+mn-cs"/>
              </a:rPr>
              <a:t>juristische Person</a:t>
            </a:r>
          </a:p>
          <a:p>
            <a:pPr lvl="1">
              <a:lnSpc>
                <a:spcPct val="80000"/>
              </a:lnSpc>
              <a:buFont typeface="Wingdings" pitchFamily="2" charset="2"/>
              <a:buNone/>
            </a:pPr>
            <a:endParaRPr lang="de-DE" sz="800" b="1" kern="1200" dirty="0">
              <a:solidFill>
                <a:schemeClr val="accent6">
                  <a:lumMod val="50000"/>
                </a:schemeClr>
              </a:solidFill>
              <a:effectLst/>
              <a:latin typeface="Garamond" pitchFamily="18" charset="0"/>
              <a:ea typeface="+mn-ea"/>
              <a:cs typeface="+mn-cs"/>
            </a:endParaRPr>
          </a:p>
          <a:p>
            <a:pPr lvl="1">
              <a:lnSpc>
                <a:spcPct val="80000"/>
              </a:lnSpc>
              <a:buFont typeface="Wingdings" pitchFamily="2" charset="2"/>
              <a:buNone/>
            </a:pPr>
            <a:r>
              <a:rPr lang="de-DE" sz="1800" b="1" kern="1200" dirty="0">
                <a:solidFill>
                  <a:schemeClr val="accent6">
                    <a:lumMod val="50000"/>
                  </a:schemeClr>
                </a:solidFill>
                <a:effectLst/>
                <a:latin typeface="Garamond" pitchFamily="18" charset="0"/>
                <a:ea typeface="+mn-ea"/>
                <a:cs typeface="+mn-cs"/>
              </a:rPr>
              <a:t>Einkommensteuerpflichtige Gewinne</a:t>
            </a:r>
          </a:p>
          <a:p>
            <a:pPr lvl="1">
              <a:lnSpc>
                <a:spcPct val="80000"/>
              </a:lnSpc>
              <a:buFont typeface="Wingdings" pitchFamily="2" charset="2"/>
              <a:buNone/>
            </a:pPr>
            <a:endParaRPr lang="de-DE" sz="800" b="1" kern="1200" dirty="0">
              <a:solidFill>
                <a:schemeClr val="accent6">
                  <a:lumMod val="50000"/>
                </a:schemeClr>
              </a:solidFill>
              <a:effectLst/>
              <a:latin typeface="Garamond" pitchFamily="18" charset="0"/>
              <a:ea typeface="+mn-ea"/>
              <a:cs typeface="+mn-cs"/>
            </a:endParaRPr>
          </a:p>
          <a:p>
            <a:pPr lvl="1">
              <a:lnSpc>
                <a:spcPct val="80000"/>
              </a:lnSpc>
              <a:buFont typeface="Wingdings" pitchFamily="2" charset="2"/>
              <a:buNone/>
            </a:pPr>
            <a:r>
              <a:rPr lang="de-DE" sz="1800" b="1" kern="1200" dirty="0">
                <a:solidFill>
                  <a:schemeClr val="accent6">
                    <a:lumMod val="50000"/>
                  </a:schemeClr>
                </a:solidFill>
                <a:effectLst/>
                <a:latin typeface="Garamond" pitchFamily="18" charset="0"/>
                <a:ea typeface="+mn-ea"/>
                <a:cs typeface="+mn-cs"/>
              </a:rPr>
              <a:t>Geschäftsführung und Vertretung durch die Gesellschafter</a:t>
            </a:r>
          </a:p>
          <a:p>
            <a:pPr lvl="1">
              <a:lnSpc>
                <a:spcPct val="80000"/>
              </a:lnSpc>
              <a:buFont typeface="Wingdings" pitchFamily="2" charset="2"/>
              <a:buNone/>
            </a:pPr>
            <a:endParaRPr lang="de-DE" sz="800" b="1" kern="1200" dirty="0">
              <a:solidFill>
                <a:schemeClr val="accent6">
                  <a:lumMod val="50000"/>
                </a:schemeClr>
              </a:solidFill>
              <a:effectLst/>
              <a:latin typeface="Garamond" pitchFamily="18" charset="0"/>
              <a:ea typeface="+mn-ea"/>
              <a:cs typeface="+mn-cs"/>
            </a:endParaRPr>
          </a:p>
          <a:p>
            <a:pPr lvl="1">
              <a:lnSpc>
                <a:spcPct val="80000"/>
              </a:lnSpc>
              <a:buFont typeface="Wingdings" pitchFamily="2" charset="2"/>
              <a:buNone/>
            </a:pPr>
            <a:r>
              <a:rPr lang="de-DE" sz="1800" b="1" kern="1200" dirty="0">
                <a:solidFill>
                  <a:schemeClr val="accent6">
                    <a:lumMod val="50000"/>
                  </a:schemeClr>
                </a:solidFill>
                <a:effectLst/>
                <a:latin typeface="Garamond" pitchFamily="18" charset="0"/>
                <a:ea typeface="+mn-ea"/>
                <a:cs typeface="+mn-cs"/>
              </a:rPr>
              <a:t>Eintragung ins Handelsregister (HR) unter HRA</a:t>
            </a:r>
          </a:p>
          <a:p>
            <a:pPr lvl="1">
              <a:lnSpc>
                <a:spcPct val="80000"/>
              </a:lnSpc>
              <a:buFont typeface="Wingdings" pitchFamily="2" charset="2"/>
              <a:buNone/>
            </a:pPr>
            <a:endParaRPr lang="de-DE" sz="800" b="1" kern="1200" dirty="0">
              <a:solidFill>
                <a:schemeClr val="accent6">
                  <a:lumMod val="50000"/>
                </a:schemeClr>
              </a:solidFill>
              <a:effectLst/>
              <a:latin typeface="Garamond" pitchFamily="18" charset="0"/>
              <a:ea typeface="+mn-ea"/>
              <a:cs typeface="+mn-cs"/>
            </a:endParaRPr>
          </a:p>
          <a:p>
            <a:pPr lvl="1">
              <a:lnSpc>
                <a:spcPct val="80000"/>
              </a:lnSpc>
              <a:buFont typeface="Wingdings" pitchFamily="2" charset="2"/>
              <a:buNone/>
            </a:pPr>
            <a:r>
              <a:rPr lang="de-DE" sz="1800" b="1" kern="1200" dirty="0">
                <a:solidFill>
                  <a:schemeClr val="accent6">
                    <a:lumMod val="50000"/>
                  </a:schemeClr>
                </a:solidFill>
                <a:effectLst/>
                <a:latin typeface="Garamond" pitchFamily="18" charset="0"/>
                <a:ea typeface="+mn-ea"/>
                <a:cs typeface="+mn-cs"/>
              </a:rPr>
              <a:t>Gesellschaftsvermögen, das Privatvermögen der Vollhafter und das Privatvermögen der Teilhafter bis zur Höhe der geleisteten Einlage</a:t>
            </a:r>
          </a:p>
          <a:p>
            <a:pPr lvl="1">
              <a:lnSpc>
                <a:spcPct val="80000"/>
              </a:lnSpc>
              <a:buFont typeface="Wingdings" pitchFamily="2" charset="2"/>
              <a:buNone/>
            </a:pPr>
            <a:endParaRPr lang="de-DE" sz="800" b="1" kern="1200" dirty="0">
              <a:solidFill>
                <a:schemeClr val="accent6">
                  <a:lumMod val="50000"/>
                </a:schemeClr>
              </a:solidFill>
              <a:effectLst/>
              <a:latin typeface="Garamond" pitchFamily="18" charset="0"/>
              <a:ea typeface="+mn-ea"/>
              <a:cs typeface="+mn-cs"/>
            </a:endParaRPr>
          </a:p>
          <a:p>
            <a:pPr lvl="1">
              <a:lnSpc>
                <a:spcPct val="80000"/>
              </a:lnSpc>
              <a:buFont typeface="Wingdings" pitchFamily="2" charset="2"/>
              <a:buNone/>
            </a:pPr>
            <a:r>
              <a:rPr lang="de-DE" sz="1800" b="1" kern="1200" dirty="0">
                <a:solidFill>
                  <a:schemeClr val="accent6">
                    <a:lumMod val="50000"/>
                  </a:schemeClr>
                </a:solidFill>
                <a:effectLst/>
                <a:latin typeface="Garamond" pitchFamily="18" charset="0"/>
                <a:ea typeface="+mn-ea"/>
                <a:cs typeface="+mn-cs"/>
              </a:rPr>
              <a:t>Bestehen der Unternehmung vom Gesellschafterbestand abhängig</a:t>
            </a:r>
          </a:p>
          <a:p>
            <a:pPr lvl="1">
              <a:lnSpc>
                <a:spcPct val="80000"/>
              </a:lnSpc>
              <a:buFont typeface="Wingdings" pitchFamily="2" charset="2"/>
              <a:buNone/>
            </a:pPr>
            <a:endParaRPr lang="de-DE" sz="800" b="1" kern="1200" dirty="0">
              <a:solidFill>
                <a:schemeClr val="accent6">
                  <a:lumMod val="50000"/>
                </a:schemeClr>
              </a:solidFill>
              <a:effectLst/>
              <a:latin typeface="Garamond" pitchFamily="18" charset="0"/>
              <a:ea typeface="+mn-ea"/>
              <a:cs typeface="+mn-cs"/>
            </a:endParaRPr>
          </a:p>
          <a:p>
            <a:pPr lvl="1">
              <a:lnSpc>
                <a:spcPct val="80000"/>
              </a:lnSpc>
              <a:buFont typeface="Wingdings" pitchFamily="2" charset="2"/>
              <a:buNone/>
            </a:pPr>
            <a:r>
              <a:rPr lang="de-DE" sz="1800" b="1" kern="1200" dirty="0">
                <a:solidFill>
                  <a:schemeClr val="accent6">
                    <a:lumMod val="50000"/>
                  </a:schemeClr>
                </a:solidFill>
                <a:effectLst/>
                <a:latin typeface="Garamond" pitchFamily="18" charset="0"/>
                <a:ea typeface="+mn-ea"/>
                <a:cs typeface="+mn-cs"/>
              </a:rPr>
              <a:t>Gesellschaftsvermögen ist Gesamthandvermögen der Gesellschafter</a:t>
            </a:r>
          </a:p>
        </p:txBody>
      </p:sp>
      <p:sp>
        <p:nvSpPr>
          <p:cNvPr id="77830" name="Rectangle 6"/>
          <p:cNvSpPr>
            <a:spLocks noGrp="1" noChangeArrowheads="1"/>
          </p:cNvSpPr>
          <p:nvPr>
            <p:ph type="body" sz="half" idx="2"/>
          </p:nvPr>
        </p:nvSpPr>
        <p:spPr>
          <a:xfrm>
            <a:off x="4679826" y="2228280"/>
            <a:ext cx="4464174" cy="4464496"/>
          </a:xfrm>
        </p:spPr>
        <p:txBody>
          <a:bodyPr/>
          <a:lstStyle/>
          <a:p>
            <a:pPr>
              <a:lnSpc>
                <a:spcPct val="80000"/>
              </a:lnSpc>
              <a:buFont typeface="Wingdings" pitchFamily="2" charset="2"/>
              <a:buNone/>
            </a:pPr>
            <a:endParaRPr lang="de-DE" sz="900" dirty="0"/>
          </a:p>
          <a:p>
            <a:pPr lvl="1">
              <a:lnSpc>
                <a:spcPct val="80000"/>
              </a:lnSpc>
              <a:buFont typeface="Wingdings" pitchFamily="2" charset="2"/>
              <a:buNone/>
            </a:pPr>
            <a:r>
              <a:rPr lang="de-DE" sz="1800" b="1" kern="1200" dirty="0" smtClean="0">
                <a:solidFill>
                  <a:schemeClr val="accent6">
                    <a:lumMod val="50000"/>
                  </a:schemeClr>
                </a:solidFill>
                <a:effectLst/>
                <a:latin typeface="Garamond" pitchFamily="18" charset="0"/>
                <a:ea typeface="+mn-ea"/>
                <a:cs typeface="+mn-cs"/>
              </a:rPr>
              <a:t>juristische </a:t>
            </a:r>
            <a:r>
              <a:rPr lang="de-DE" sz="1800" b="1" kern="1200" dirty="0">
                <a:solidFill>
                  <a:schemeClr val="accent6">
                    <a:lumMod val="50000"/>
                  </a:schemeClr>
                </a:solidFill>
                <a:effectLst/>
                <a:latin typeface="Garamond" pitchFamily="18" charset="0"/>
                <a:ea typeface="+mn-ea"/>
                <a:cs typeface="+mn-cs"/>
              </a:rPr>
              <a:t>Person</a:t>
            </a:r>
          </a:p>
          <a:p>
            <a:pPr lvl="1">
              <a:lnSpc>
                <a:spcPct val="80000"/>
              </a:lnSpc>
              <a:buFont typeface="Wingdings" pitchFamily="2" charset="2"/>
              <a:buNone/>
            </a:pPr>
            <a:endParaRPr lang="de-DE" sz="800" b="1" kern="1200" dirty="0">
              <a:solidFill>
                <a:schemeClr val="accent6">
                  <a:lumMod val="50000"/>
                </a:schemeClr>
              </a:solidFill>
              <a:effectLst/>
              <a:latin typeface="Garamond" pitchFamily="18" charset="0"/>
              <a:ea typeface="+mn-ea"/>
              <a:cs typeface="+mn-cs"/>
            </a:endParaRPr>
          </a:p>
          <a:p>
            <a:pPr lvl="1">
              <a:lnSpc>
                <a:spcPct val="80000"/>
              </a:lnSpc>
              <a:buFont typeface="Wingdings" pitchFamily="2" charset="2"/>
              <a:buNone/>
            </a:pPr>
            <a:r>
              <a:rPr lang="de-DE" sz="1800" b="1" kern="1200" dirty="0" smtClean="0">
                <a:solidFill>
                  <a:schemeClr val="accent6">
                    <a:lumMod val="50000"/>
                  </a:schemeClr>
                </a:solidFill>
                <a:effectLst/>
                <a:latin typeface="Garamond" pitchFamily="18" charset="0"/>
                <a:ea typeface="+mn-ea"/>
                <a:cs typeface="+mn-cs"/>
              </a:rPr>
              <a:t>Körperschaftssteuerpflichtige </a:t>
            </a:r>
            <a:r>
              <a:rPr lang="de-DE" sz="1800" b="1" kern="1200" dirty="0">
                <a:solidFill>
                  <a:schemeClr val="accent6">
                    <a:lumMod val="50000"/>
                  </a:schemeClr>
                </a:solidFill>
                <a:effectLst/>
                <a:latin typeface="Garamond" pitchFamily="18" charset="0"/>
                <a:ea typeface="+mn-ea"/>
                <a:cs typeface="+mn-cs"/>
              </a:rPr>
              <a:t>Gewinne</a:t>
            </a:r>
          </a:p>
          <a:p>
            <a:pPr lvl="1">
              <a:lnSpc>
                <a:spcPct val="80000"/>
              </a:lnSpc>
              <a:buFont typeface="Wingdings" pitchFamily="2" charset="2"/>
              <a:buNone/>
            </a:pPr>
            <a:endParaRPr lang="de-DE" sz="800" b="1" kern="1200" dirty="0">
              <a:solidFill>
                <a:schemeClr val="accent6">
                  <a:lumMod val="50000"/>
                </a:schemeClr>
              </a:solidFill>
              <a:effectLst/>
              <a:latin typeface="Garamond" pitchFamily="18" charset="0"/>
              <a:ea typeface="+mn-ea"/>
              <a:cs typeface="+mn-cs"/>
            </a:endParaRPr>
          </a:p>
          <a:p>
            <a:pPr lvl="1">
              <a:lnSpc>
                <a:spcPct val="80000"/>
              </a:lnSpc>
              <a:buFont typeface="Wingdings" pitchFamily="2" charset="2"/>
              <a:buNone/>
            </a:pPr>
            <a:r>
              <a:rPr lang="de-DE" sz="1800" b="1" kern="1200" dirty="0">
                <a:solidFill>
                  <a:schemeClr val="accent6">
                    <a:lumMod val="50000"/>
                  </a:schemeClr>
                </a:solidFill>
                <a:effectLst/>
                <a:latin typeface="Garamond" pitchFamily="18" charset="0"/>
                <a:ea typeface="+mn-ea"/>
                <a:cs typeface="+mn-cs"/>
              </a:rPr>
              <a:t>Geschäftsführung und Vertretung durch die Organe</a:t>
            </a:r>
          </a:p>
          <a:p>
            <a:pPr lvl="1">
              <a:lnSpc>
                <a:spcPct val="80000"/>
              </a:lnSpc>
              <a:buFont typeface="Wingdings" pitchFamily="2" charset="2"/>
              <a:buNone/>
            </a:pPr>
            <a:endParaRPr lang="de-DE" sz="800" b="1" kern="1200" dirty="0">
              <a:solidFill>
                <a:schemeClr val="accent6">
                  <a:lumMod val="50000"/>
                </a:schemeClr>
              </a:solidFill>
              <a:effectLst/>
              <a:latin typeface="Garamond" pitchFamily="18" charset="0"/>
              <a:ea typeface="+mn-ea"/>
              <a:cs typeface="+mn-cs"/>
            </a:endParaRPr>
          </a:p>
          <a:p>
            <a:pPr lvl="1">
              <a:lnSpc>
                <a:spcPct val="80000"/>
              </a:lnSpc>
              <a:buFont typeface="Wingdings" pitchFamily="2" charset="2"/>
              <a:buNone/>
            </a:pPr>
            <a:r>
              <a:rPr lang="de-DE" sz="1800" b="1" kern="1200" dirty="0">
                <a:solidFill>
                  <a:schemeClr val="accent6">
                    <a:lumMod val="50000"/>
                  </a:schemeClr>
                </a:solidFill>
                <a:effectLst/>
                <a:latin typeface="Garamond" pitchFamily="18" charset="0"/>
                <a:ea typeface="+mn-ea"/>
                <a:cs typeface="+mn-cs"/>
              </a:rPr>
              <a:t>Eintragung ins Handelsregister (HR) unter HRB</a:t>
            </a:r>
          </a:p>
          <a:p>
            <a:pPr lvl="1">
              <a:lnSpc>
                <a:spcPct val="80000"/>
              </a:lnSpc>
              <a:buFont typeface="Wingdings" pitchFamily="2" charset="2"/>
              <a:buNone/>
            </a:pPr>
            <a:endParaRPr lang="de-DE" sz="800" b="1" kern="1200" dirty="0">
              <a:solidFill>
                <a:schemeClr val="accent6">
                  <a:lumMod val="50000"/>
                </a:schemeClr>
              </a:solidFill>
              <a:effectLst/>
              <a:latin typeface="Garamond" pitchFamily="18" charset="0"/>
              <a:ea typeface="+mn-ea"/>
              <a:cs typeface="+mn-cs"/>
            </a:endParaRPr>
          </a:p>
          <a:p>
            <a:pPr lvl="1">
              <a:lnSpc>
                <a:spcPct val="80000"/>
              </a:lnSpc>
              <a:buFont typeface="Wingdings" pitchFamily="2" charset="2"/>
              <a:buNone/>
            </a:pPr>
            <a:r>
              <a:rPr lang="de-DE" sz="1800" b="1" kern="1200" dirty="0">
                <a:solidFill>
                  <a:schemeClr val="accent6">
                    <a:lumMod val="50000"/>
                  </a:schemeClr>
                </a:solidFill>
                <a:effectLst/>
                <a:latin typeface="Garamond" pitchFamily="18" charset="0"/>
                <a:ea typeface="+mn-ea"/>
                <a:cs typeface="+mn-cs"/>
              </a:rPr>
              <a:t>Nur das </a:t>
            </a:r>
            <a:r>
              <a:rPr lang="de-DE" sz="1800" b="1" kern="1200" dirty="0" smtClean="0">
                <a:solidFill>
                  <a:schemeClr val="accent6">
                    <a:lumMod val="50000"/>
                  </a:schemeClr>
                </a:solidFill>
                <a:effectLst/>
                <a:latin typeface="Garamond" pitchFamily="18" charset="0"/>
                <a:ea typeface="+mn-ea"/>
                <a:cs typeface="+mn-cs"/>
              </a:rPr>
              <a:t>Gesellschaftsvermögen</a:t>
            </a:r>
          </a:p>
          <a:p>
            <a:pPr lvl="1">
              <a:lnSpc>
                <a:spcPct val="80000"/>
              </a:lnSpc>
              <a:buFont typeface="Wingdings" pitchFamily="2" charset="2"/>
              <a:buNone/>
            </a:pPr>
            <a:endParaRPr lang="de-DE" sz="1800" b="1" kern="1200" dirty="0">
              <a:solidFill>
                <a:schemeClr val="accent6">
                  <a:lumMod val="50000"/>
                </a:schemeClr>
              </a:solidFill>
              <a:effectLst/>
              <a:latin typeface="Garamond" pitchFamily="18" charset="0"/>
              <a:ea typeface="+mn-ea"/>
              <a:cs typeface="+mn-cs"/>
            </a:endParaRPr>
          </a:p>
          <a:p>
            <a:pPr lvl="1">
              <a:lnSpc>
                <a:spcPct val="80000"/>
              </a:lnSpc>
              <a:buFont typeface="Wingdings" pitchFamily="2" charset="2"/>
              <a:buNone/>
            </a:pPr>
            <a:endParaRPr lang="de-DE" sz="1800" b="1" kern="1200" dirty="0" smtClean="0">
              <a:solidFill>
                <a:schemeClr val="accent6">
                  <a:lumMod val="50000"/>
                </a:schemeClr>
              </a:solidFill>
              <a:effectLst/>
              <a:latin typeface="Garamond" pitchFamily="18" charset="0"/>
              <a:ea typeface="+mn-ea"/>
              <a:cs typeface="+mn-cs"/>
            </a:endParaRPr>
          </a:p>
          <a:p>
            <a:pPr lvl="1">
              <a:lnSpc>
                <a:spcPct val="80000"/>
              </a:lnSpc>
              <a:buFont typeface="Wingdings" pitchFamily="2" charset="2"/>
              <a:buNone/>
            </a:pPr>
            <a:endParaRPr lang="de-DE" sz="1000" b="1" kern="1200" dirty="0">
              <a:solidFill>
                <a:schemeClr val="accent6">
                  <a:lumMod val="50000"/>
                </a:schemeClr>
              </a:solidFill>
              <a:effectLst/>
              <a:latin typeface="Garamond" pitchFamily="18" charset="0"/>
              <a:ea typeface="+mn-ea"/>
              <a:cs typeface="+mn-cs"/>
            </a:endParaRPr>
          </a:p>
          <a:p>
            <a:pPr lvl="1">
              <a:lnSpc>
                <a:spcPct val="80000"/>
              </a:lnSpc>
              <a:buFont typeface="Wingdings" pitchFamily="2" charset="2"/>
              <a:buNone/>
            </a:pPr>
            <a:endParaRPr lang="de-DE" sz="800" b="1" kern="1200" dirty="0">
              <a:solidFill>
                <a:schemeClr val="accent6">
                  <a:lumMod val="50000"/>
                </a:schemeClr>
              </a:solidFill>
              <a:effectLst/>
              <a:latin typeface="Garamond" pitchFamily="18" charset="0"/>
              <a:ea typeface="+mn-ea"/>
              <a:cs typeface="+mn-cs"/>
            </a:endParaRPr>
          </a:p>
          <a:p>
            <a:pPr lvl="1">
              <a:lnSpc>
                <a:spcPct val="80000"/>
              </a:lnSpc>
              <a:buFont typeface="Wingdings" pitchFamily="2" charset="2"/>
              <a:buNone/>
            </a:pPr>
            <a:r>
              <a:rPr lang="de-DE" sz="1800" b="1" kern="1200" dirty="0">
                <a:solidFill>
                  <a:schemeClr val="accent6">
                    <a:lumMod val="50000"/>
                  </a:schemeClr>
                </a:solidFill>
                <a:effectLst/>
                <a:latin typeface="Garamond" pitchFamily="18" charset="0"/>
                <a:ea typeface="+mn-ea"/>
                <a:cs typeface="+mn-cs"/>
              </a:rPr>
              <a:t>Bestehen der Unternehmung vom Gesellschafterbestand unabhängig</a:t>
            </a:r>
          </a:p>
          <a:p>
            <a:pPr lvl="1">
              <a:lnSpc>
                <a:spcPct val="80000"/>
              </a:lnSpc>
              <a:buFont typeface="Wingdings" pitchFamily="2" charset="2"/>
              <a:buNone/>
            </a:pPr>
            <a:endParaRPr lang="de-DE" sz="800" b="1" kern="1200" dirty="0">
              <a:solidFill>
                <a:schemeClr val="accent6">
                  <a:lumMod val="50000"/>
                </a:schemeClr>
              </a:solidFill>
              <a:effectLst/>
              <a:latin typeface="Garamond" pitchFamily="18" charset="0"/>
              <a:ea typeface="+mn-ea"/>
              <a:cs typeface="+mn-cs"/>
            </a:endParaRPr>
          </a:p>
          <a:p>
            <a:pPr lvl="1">
              <a:lnSpc>
                <a:spcPct val="80000"/>
              </a:lnSpc>
              <a:buFont typeface="Wingdings" pitchFamily="2" charset="2"/>
              <a:buNone/>
            </a:pPr>
            <a:r>
              <a:rPr lang="de-DE" sz="1800" b="1" kern="1200" dirty="0">
                <a:solidFill>
                  <a:schemeClr val="accent6">
                    <a:lumMod val="50000"/>
                  </a:schemeClr>
                </a:solidFill>
                <a:effectLst/>
                <a:latin typeface="Garamond" pitchFamily="18" charset="0"/>
                <a:ea typeface="+mn-ea"/>
                <a:cs typeface="+mn-cs"/>
              </a:rPr>
              <a:t>Gesellschaftsvermögen ist das eigene Vermögen der juristischen Person</a:t>
            </a:r>
          </a:p>
          <a:p>
            <a:pPr lvl="1">
              <a:lnSpc>
                <a:spcPct val="80000"/>
              </a:lnSpc>
              <a:buFont typeface="Wingdings" pitchFamily="2" charset="2"/>
              <a:buNone/>
            </a:pPr>
            <a:endParaRPr lang="de-DE" sz="1800" dirty="0"/>
          </a:p>
        </p:txBody>
      </p:sp>
      <p:sp>
        <p:nvSpPr>
          <p:cNvPr id="2" name="Abgerundetes Rechteck 1"/>
          <p:cNvSpPr/>
          <p:nvPr/>
        </p:nvSpPr>
        <p:spPr>
          <a:xfrm>
            <a:off x="4913704" y="1879016"/>
            <a:ext cx="4032609" cy="442674"/>
          </a:xfrm>
          <a:prstGeom prst="round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Kapitalgesellschaften</a:t>
            </a:r>
            <a:endParaRPr lang="de-DE" sz="2000" b="1" dirty="0">
              <a:solidFill>
                <a:schemeClr val="tx1"/>
              </a:solidFill>
            </a:endParaRPr>
          </a:p>
        </p:txBody>
      </p:sp>
      <p:sp>
        <p:nvSpPr>
          <p:cNvPr id="13" name="Abgerundetes Rechteck 12"/>
          <p:cNvSpPr/>
          <p:nvPr/>
        </p:nvSpPr>
        <p:spPr>
          <a:xfrm>
            <a:off x="395537" y="1879016"/>
            <a:ext cx="4086602" cy="442674"/>
          </a:xfrm>
          <a:prstGeom prst="round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Personengesellschaften</a:t>
            </a:r>
            <a:endParaRPr lang="de-DE" sz="2000" b="1" dirty="0">
              <a:solidFill>
                <a:schemeClr val="tx1"/>
              </a:solidFill>
            </a:endParaRPr>
          </a:p>
        </p:txBody>
      </p:sp>
      <p:sp>
        <p:nvSpPr>
          <p:cNvPr id="14" name="Textfeld 13"/>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9" name="Abgerundetes Rechteck 8"/>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Übersicht</a:t>
            </a:r>
            <a:endParaRPr lang="de-DE" sz="20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 name="Picture 4" descr="http://img4.wikia.nocookie.net/__cb20121102134202/merlin/de/images/6/69/Ausrufezeichen_(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8064" y="1988840"/>
            <a:ext cx="3917364" cy="2311062"/>
          </a:xfrm>
          <a:prstGeom prst="rect">
            <a:avLst/>
          </a:prstGeom>
          <a:noFill/>
          <a:extLst>
            <a:ext uri="{909E8E84-426E-40DD-AFC4-6F175D3DCCD1}">
              <a14:hiddenFill xmlns:a14="http://schemas.microsoft.com/office/drawing/2010/main">
                <a:solidFill>
                  <a:srgbClr val="FFFFFF"/>
                </a:solidFill>
              </a14:hiddenFill>
            </a:ext>
          </a:extLst>
        </p:spPr>
      </p:pic>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15" name="Rectangle 2"/>
          <p:cNvSpPr txBox="1">
            <a:spLocks noChangeArrowheads="1"/>
          </p:cNvSpPr>
          <p:nvPr/>
        </p:nvSpPr>
        <p:spPr bwMode="auto">
          <a:xfrm>
            <a:off x="323528" y="764704"/>
            <a:ext cx="5112568"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just">
              <a:lnSpc>
                <a:spcPct val="80000"/>
              </a:lnSpc>
              <a:buFont typeface="Wingdings" pitchFamily="2" charset="2"/>
              <a:buNone/>
            </a:pPr>
            <a:endParaRPr lang="de-DE" sz="2800" b="1" u="sng" kern="0" dirty="0" smtClean="0">
              <a:solidFill>
                <a:schemeClr val="bg2"/>
              </a:solidFill>
              <a:effectLst/>
            </a:endParaRPr>
          </a:p>
          <a:p>
            <a:pPr lvl="1" algn="just">
              <a:lnSpc>
                <a:spcPct val="80000"/>
              </a:lnSpc>
              <a:buFont typeface="Wingdings" pitchFamily="2" charset="2"/>
              <a:buNone/>
            </a:pPr>
            <a:r>
              <a:rPr lang="de-DE" b="1" dirty="0" smtClean="0">
                <a:effectLst/>
                <a:latin typeface="Garamond" pitchFamily="18" charset="0"/>
              </a:rPr>
              <a:t>Unterrichtstausch</a:t>
            </a:r>
          </a:p>
          <a:p>
            <a:pPr lvl="1" algn="just">
              <a:lnSpc>
                <a:spcPct val="80000"/>
              </a:lnSpc>
              <a:buFont typeface="Wingdings" pitchFamily="2" charset="2"/>
              <a:buNone/>
            </a:pPr>
            <a:endParaRPr lang="de-DE" sz="2000" b="1" kern="0" dirty="0">
              <a:solidFill>
                <a:schemeClr val="accent6">
                  <a:lumMod val="50000"/>
                </a:schemeClr>
              </a:solidFill>
              <a:effectLst/>
              <a:latin typeface="Garamond" pitchFamily="18" charset="0"/>
            </a:endParaRPr>
          </a:p>
          <a:p>
            <a:pPr lvl="1" algn="ctr">
              <a:lnSpc>
                <a:spcPct val="80000"/>
              </a:lnSpc>
              <a:buNone/>
            </a:pPr>
            <a:r>
              <a:rPr lang="de-DE" sz="2000" b="1" kern="0" dirty="0" smtClean="0">
                <a:solidFill>
                  <a:schemeClr val="tx2">
                    <a:lumMod val="50000"/>
                  </a:schemeClr>
                </a:solidFill>
                <a:effectLst/>
                <a:latin typeface="Garamond" pitchFamily="18" charset="0"/>
              </a:rPr>
              <a:t>am </a:t>
            </a:r>
            <a:r>
              <a:rPr lang="de-DE" sz="2000" b="1" kern="0" dirty="0">
                <a:solidFill>
                  <a:schemeClr val="tx2">
                    <a:lumMod val="50000"/>
                  </a:schemeClr>
                </a:solidFill>
                <a:effectLst/>
                <a:latin typeface="Garamond" pitchFamily="18" charset="0"/>
              </a:rPr>
              <a:t>08.10.16 ab 11.15 Uhr </a:t>
            </a:r>
            <a:endParaRPr lang="de-DE" sz="2000" b="1" kern="0" dirty="0" smtClean="0">
              <a:solidFill>
                <a:schemeClr val="tx2">
                  <a:lumMod val="50000"/>
                </a:schemeClr>
              </a:solidFill>
              <a:effectLst/>
              <a:latin typeface="Garamond" pitchFamily="18" charset="0"/>
            </a:endParaRPr>
          </a:p>
          <a:p>
            <a:pPr lvl="1" algn="ctr">
              <a:lnSpc>
                <a:spcPct val="80000"/>
              </a:lnSpc>
              <a:buNone/>
            </a:pPr>
            <a:r>
              <a:rPr lang="de-DE" sz="2000" b="1" kern="0" dirty="0" err="1" smtClean="0">
                <a:solidFill>
                  <a:schemeClr val="accent6">
                    <a:lumMod val="50000"/>
                  </a:schemeClr>
                </a:solidFill>
                <a:effectLst/>
                <a:latin typeface="Garamond" pitchFamily="18" charset="0"/>
              </a:rPr>
              <a:t>Rechtsbewußtes</a:t>
            </a:r>
            <a:r>
              <a:rPr lang="de-DE" sz="2000" b="1" kern="0" dirty="0" smtClean="0">
                <a:solidFill>
                  <a:schemeClr val="accent6">
                    <a:lumMod val="50000"/>
                  </a:schemeClr>
                </a:solidFill>
                <a:effectLst/>
                <a:latin typeface="Garamond" pitchFamily="18" charset="0"/>
              </a:rPr>
              <a:t> </a:t>
            </a:r>
            <a:r>
              <a:rPr lang="de-DE" sz="2000" b="1" kern="0" dirty="0">
                <a:solidFill>
                  <a:schemeClr val="accent6">
                    <a:lumMod val="50000"/>
                  </a:schemeClr>
                </a:solidFill>
                <a:effectLst/>
                <a:latin typeface="Garamond" pitchFamily="18" charset="0"/>
              </a:rPr>
              <a:t>Handeln </a:t>
            </a:r>
            <a:endParaRPr lang="de-DE" sz="2000" b="1" kern="0" dirty="0" smtClean="0">
              <a:solidFill>
                <a:schemeClr val="accent6">
                  <a:lumMod val="50000"/>
                </a:schemeClr>
              </a:solidFill>
              <a:effectLst/>
              <a:latin typeface="Garamond" pitchFamily="18" charset="0"/>
            </a:endParaRPr>
          </a:p>
          <a:p>
            <a:pPr lvl="1" algn="ctr">
              <a:lnSpc>
                <a:spcPct val="80000"/>
              </a:lnSpc>
              <a:buNone/>
            </a:pPr>
            <a:r>
              <a:rPr lang="de-DE" sz="2000" b="1" kern="0" dirty="0" smtClean="0">
                <a:solidFill>
                  <a:schemeClr val="accent6">
                    <a:lumMod val="50000"/>
                  </a:schemeClr>
                </a:solidFill>
                <a:effectLst/>
                <a:latin typeface="Garamond" pitchFamily="18" charset="0"/>
              </a:rPr>
              <a:t>statt </a:t>
            </a:r>
          </a:p>
          <a:p>
            <a:pPr lvl="1" algn="ctr">
              <a:lnSpc>
                <a:spcPct val="80000"/>
              </a:lnSpc>
              <a:buNone/>
            </a:pPr>
            <a:r>
              <a:rPr lang="de-DE" sz="2000" b="1" kern="0" dirty="0" smtClean="0">
                <a:solidFill>
                  <a:schemeClr val="accent6">
                    <a:lumMod val="50000"/>
                  </a:schemeClr>
                </a:solidFill>
                <a:effectLst/>
                <a:latin typeface="Garamond" pitchFamily="18" charset="0"/>
              </a:rPr>
              <a:t>Betriebswirtschaftliches Handeln</a:t>
            </a:r>
          </a:p>
          <a:p>
            <a:pPr lvl="1" algn="ctr">
              <a:lnSpc>
                <a:spcPct val="80000"/>
              </a:lnSpc>
              <a:buNone/>
            </a:pPr>
            <a:endParaRPr lang="de-DE" sz="2000" b="1" kern="0" dirty="0" smtClean="0">
              <a:solidFill>
                <a:schemeClr val="accent6">
                  <a:lumMod val="50000"/>
                </a:schemeClr>
              </a:solidFill>
              <a:effectLst/>
              <a:latin typeface="Garamond" pitchFamily="18" charset="0"/>
            </a:endParaRPr>
          </a:p>
          <a:p>
            <a:pPr lvl="1" algn="ctr">
              <a:lnSpc>
                <a:spcPct val="80000"/>
              </a:lnSpc>
              <a:buNone/>
            </a:pPr>
            <a:endParaRPr lang="de-DE" sz="2000" b="1" kern="0" dirty="0">
              <a:solidFill>
                <a:schemeClr val="accent6">
                  <a:lumMod val="50000"/>
                </a:schemeClr>
              </a:solidFill>
              <a:effectLst/>
              <a:latin typeface="Garamond" pitchFamily="18" charset="0"/>
            </a:endParaRPr>
          </a:p>
          <a:p>
            <a:pPr lvl="1" algn="ctr">
              <a:lnSpc>
                <a:spcPct val="80000"/>
              </a:lnSpc>
              <a:buNone/>
            </a:pPr>
            <a:r>
              <a:rPr lang="de-DE" sz="2000" b="1" kern="0" dirty="0">
                <a:solidFill>
                  <a:schemeClr val="tx2">
                    <a:lumMod val="50000"/>
                  </a:schemeClr>
                </a:solidFill>
                <a:effectLst/>
                <a:latin typeface="Garamond" pitchFamily="18" charset="0"/>
              </a:rPr>
              <a:t>am 12.10.16  </a:t>
            </a:r>
          </a:p>
          <a:p>
            <a:pPr lvl="1" algn="ctr">
              <a:lnSpc>
                <a:spcPct val="80000"/>
              </a:lnSpc>
              <a:buNone/>
            </a:pPr>
            <a:r>
              <a:rPr lang="de-DE" sz="2000" b="1" kern="0" dirty="0" err="1">
                <a:solidFill>
                  <a:schemeClr val="accent6">
                    <a:lumMod val="50000"/>
                  </a:schemeClr>
                </a:solidFill>
                <a:effectLst/>
                <a:latin typeface="Garamond" pitchFamily="18" charset="0"/>
              </a:rPr>
              <a:t>Rechtsbewußtes</a:t>
            </a:r>
            <a:r>
              <a:rPr lang="de-DE" sz="2000" b="1" kern="0" dirty="0">
                <a:solidFill>
                  <a:schemeClr val="accent6">
                    <a:lumMod val="50000"/>
                  </a:schemeClr>
                </a:solidFill>
                <a:effectLst/>
                <a:latin typeface="Garamond" pitchFamily="18" charset="0"/>
              </a:rPr>
              <a:t> Handeln </a:t>
            </a:r>
            <a:r>
              <a:rPr lang="de-DE" sz="2000" b="1" kern="0" dirty="0" smtClean="0">
                <a:solidFill>
                  <a:schemeClr val="accent6">
                    <a:lumMod val="50000"/>
                  </a:schemeClr>
                </a:solidFill>
                <a:effectLst/>
                <a:latin typeface="Garamond" pitchFamily="18" charset="0"/>
              </a:rPr>
              <a:t>statt </a:t>
            </a:r>
            <a:endParaRPr lang="de-DE" sz="2000" b="1" kern="0" dirty="0">
              <a:solidFill>
                <a:schemeClr val="accent6">
                  <a:lumMod val="50000"/>
                </a:schemeClr>
              </a:solidFill>
              <a:effectLst/>
              <a:latin typeface="Garamond" pitchFamily="18" charset="0"/>
            </a:endParaRPr>
          </a:p>
          <a:p>
            <a:pPr lvl="1" algn="ctr">
              <a:lnSpc>
                <a:spcPct val="80000"/>
              </a:lnSpc>
              <a:buNone/>
            </a:pPr>
            <a:r>
              <a:rPr lang="de-DE" sz="2000" b="1" kern="0" dirty="0" smtClean="0">
                <a:solidFill>
                  <a:schemeClr val="accent6">
                    <a:lumMod val="50000"/>
                  </a:schemeClr>
                </a:solidFill>
                <a:effectLst/>
                <a:latin typeface="Garamond" pitchFamily="18" charset="0"/>
              </a:rPr>
              <a:t>Betriebswirtschaftliches Handeln</a:t>
            </a:r>
          </a:p>
          <a:p>
            <a:pPr lvl="1" algn="ctr">
              <a:lnSpc>
                <a:spcPct val="80000"/>
              </a:lnSpc>
              <a:buNone/>
            </a:pPr>
            <a:endParaRPr lang="de-DE" sz="2000" b="1" kern="0" dirty="0" smtClean="0">
              <a:solidFill>
                <a:schemeClr val="accent6">
                  <a:lumMod val="50000"/>
                </a:schemeClr>
              </a:solidFill>
              <a:effectLst/>
              <a:latin typeface="Garamond" pitchFamily="18" charset="0"/>
            </a:endParaRPr>
          </a:p>
          <a:p>
            <a:pPr lvl="1" algn="ctr">
              <a:lnSpc>
                <a:spcPct val="80000"/>
              </a:lnSpc>
              <a:buNone/>
            </a:pPr>
            <a:r>
              <a:rPr lang="de-DE" sz="2000" b="1" kern="0" dirty="0">
                <a:solidFill>
                  <a:schemeClr val="tx2">
                    <a:lumMod val="50000"/>
                  </a:schemeClr>
                </a:solidFill>
                <a:effectLst/>
                <a:latin typeface="Garamond" pitchFamily="18" charset="0"/>
              </a:rPr>
              <a:t>am 12.11.16  </a:t>
            </a:r>
          </a:p>
          <a:p>
            <a:pPr lvl="1" algn="ctr">
              <a:lnSpc>
                <a:spcPct val="80000"/>
              </a:lnSpc>
              <a:buNone/>
            </a:pPr>
            <a:r>
              <a:rPr lang="de-DE" sz="2000" b="1" kern="0" dirty="0" smtClean="0">
                <a:solidFill>
                  <a:schemeClr val="accent6">
                    <a:lumMod val="50000"/>
                  </a:schemeClr>
                </a:solidFill>
                <a:effectLst/>
                <a:latin typeface="Garamond" pitchFamily="18" charset="0"/>
              </a:rPr>
              <a:t>Betriebswirtschaftliches Handeln statt </a:t>
            </a:r>
            <a:endParaRPr lang="de-DE" sz="2000" b="1" kern="0" dirty="0">
              <a:solidFill>
                <a:schemeClr val="accent6">
                  <a:lumMod val="50000"/>
                </a:schemeClr>
              </a:solidFill>
              <a:effectLst/>
              <a:latin typeface="Garamond" pitchFamily="18" charset="0"/>
            </a:endParaRPr>
          </a:p>
          <a:p>
            <a:pPr lvl="1" algn="ctr">
              <a:lnSpc>
                <a:spcPct val="80000"/>
              </a:lnSpc>
              <a:buNone/>
            </a:pPr>
            <a:r>
              <a:rPr lang="de-DE" sz="2000" b="1" kern="0" dirty="0" err="1">
                <a:solidFill>
                  <a:schemeClr val="accent6">
                    <a:lumMod val="50000"/>
                  </a:schemeClr>
                </a:solidFill>
                <a:effectLst/>
                <a:latin typeface="Garamond" pitchFamily="18" charset="0"/>
              </a:rPr>
              <a:t>Rechtsbewußtes</a:t>
            </a:r>
            <a:r>
              <a:rPr lang="de-DE" sz="2000" b="1" kern="0" dirty="0">
                <a:solidFill>
                  <a:schemeClr val="accent6">
                    <a:lumMod val="50000"/>
                  </a:schemeClr>
                </a:solidFill>
                <a:effectLst/>
                <a:latin typeface="Garamond" pitchFamily="18" charset="0"/>
              </a:rPr>
              <a:t> Handeln </a:t>
            </a:r>
          </a:p>
          <a:p>
            <a:pPr lvl="1" algn="ctr">
              <a:lnSpc>
                <a:spcPct val="80000"/>
              </a:lnSpc>
              <a:buNone/>
            </a:pPr>
            <a:endParaRPr lang="de-DE" sz="2400" b="1" kern="0" dirty="0">
              <a:solidFill>
                <a:schemeClr val="accent6">
                  <a:lumMod val="50000"/>
                </a:schemeClr>
              </a:solidFill>
              <a:effectLst/>
              <a:latin typeface="Garamond" pitchFamily="18" charset="0"/>
            </a:endParaRPr>
          </a:p>
          <a:p>
            <a:pPr lvl="1" algn="ctr">
              <a:lnSpc>
                <a:spcPct val="80000"/>
              </a:lnSpc>
              <a:buNone/>
            </a:pPr>
            <a:endParaRPr lang="de-DE" sz="3200" b="1" kern="0" dirty="0">
              <a:solidFill>
                <a:schemeClr val="accent6">
                  <a:lumMod val="50000"/>
                </a:schemeClr>
              </a:solidFill>
              <a:effectLst/>
              <a:latin typeface="Garamond" pitchFamily="18" charset="0"/>
            </a:endParaRPr>
          </a:p>
        </p:txBody>
      </p:sp>
      <p:pic>
        <p:nvPicPr>
          <p:cNvPr id="17" name="Picture 4" descr="http://img4.wikia.nocookie.net/__cb20121102134202/merlin/de/images/6/69/Ausrufezeichen_(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176" y="5013176"/>
            <a:ext cx="2466890" cy="145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1137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1" presetClass="exit" presetSubtype="0" fill="hold" nodeType="withEffect">
                                  <p:stCondLst>
                                    <p:cond delay="0"/>
                                  </p:stCondLst>
                                  <p:childTnLst>
                                    <p:set>
                                      <p:cBhvr>
                                        <p:cTn id="9" dur="1" fill="hold">
                                          <p:stCondLst>
                                            <p:cond delay="0"/>
                                          </p:stCondLst>
                                        </p:cTn>
                                        <p:tgtEl>
                                          <p:spTgt spid="16"/>
                                        </p:tgtEl>
                                        <p:attrNameLst>
                                          <p:attrName>style.visibility</p:attrName>
                                        </p:attrNameLst>
                                      </p:cBhvr>
                                      <p:to>
                                        <p:strVal val="hidden"/>
                                      </p:to>
                                    </p:set>
                                  </p:childTnLst>
                                </p:cTn>
                              </p:par>
                              <p:par>
                                <p:cTn id="10" presetID="22" presetClass="entr" presetSubtype="4"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1" presetClass="exit" presetSubtype="0" fill="hold"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9" name="Textfeld 8"/>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pic>
        <p:nvPicPr>
          <p:cNvPr id="7" name="Bild 1"/>
          <p:cNvPicPr/>
          <p:nvPr/>
        </p:nvPicPr>
        <p:blipFill>
          <a:blip r:embed="rId3" cstate="print"/>
          <a:srcRect/>
          <a:stretch>
            <a:fillRect/>
          </a:stretch>
        </p:blipFill>
        <p:spPr bwMode="auto">
          <a:xfrm>
            <a:off x="395536" y="1972048"/>
            <a:ext cx="8280920" cy="4769319"/>
          </a:xfrm>
          <a:prstGeom prst="rect">
            <a:avLst/>
          </a:prstGeom>
          <a:noFill/>
          <a:ln w="9525">
            <a:noFill/>
            <a:miter lim="800000"/>
            <a:headEnd/>
            <a:tailEnd/>
          </a:ln>
        </p:spPr>
      </p:pic>
    </p:spTree>
    <p:extLst>
      <p:ext uri="{BB962C8B-B14F-4D97-AF65-F5344CB8AC3E}">
        <p14:creationId xmlns:p14="http://schemas.microsoft.com/office/powerpoint/2010/main" val="3896648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7" name="Abgerundetes Rechteck 6"/>
          <p:cNvSpPr/>
          <p:nvPr/>
        </p:nvSpPr>
        <p:spPr>
          <a:xfrm>
            <a:off x="827583" y="2708920"/>
            <a:ext cx="7707263" cy="2553891"/>
          </a:xfrm>
          <a:prstGeom prst="roundRect">
            <a:avLst>
              <a:gd name="adj" fmla="val 27257"/>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7200" b="1" dirty="0" smtClean="0">
                <a:solidFill>
                  <a:schemeClr val="tx1"/>
                </a:solidFill>
              </a:rPr>
              <a:t>Einzel-unternehmen</a:t>
            </a:r>
            <a:endParaRPr lang="de-DE" sz="7200" b="1" dirty="0">
              <a:solidFill>
                <a:schemeClr val="tx1"/>
              </a:solidFill>
            </a:endParaRPr>
          </a:p>
        </p:txBody>
      </p:sp>
      <p:sp>
        <p:nvSpPr>
          <p:cNvPr id="9" name="Textfeld 8"/>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Tree>
    <p:extLst>
      <p:ext uri="{BB962C8B-B14F-4D97-AF65-F5344CB8AC3E}">
        <p14:creationId xmlns:p14="http://schemas.microsoft.com/office/powerpoint/2010/main" val="4173553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66563" name="Rectangle 3"/>
          <p:cNvSpPr>
            <a:spLocks noGrp="1" noChangeArrowheads="1"/>
          </p:cNvSpPr>
          <p:nvPr>
            <p:ph type="body" idx="1"/>
          </p:nvPr>
        </p:nvSpPr>
        <p:spPr>
          <a:xfrm>
            <a:off x="395536" y="2366131"/>
            <a:ext cx="7797800" cy="4409279"/>
          </a:xfrm>
        </p:spPr>
        <p:txBody>
          <a:bodyPr/>
          <a:lstStyle/>
          <a:p>
            <a:pPr>
              <a:lnSpc>
                <a:spcPct val="80000"/>
              </a:lnSpc>
              <a:buFont typeface="Wingdings" pitchFamily="2" charset="2"/>
              <a:buNone/>
            </a:pPr>
            <a:r>
              <a:rPr lang="de-DE" sz="1800" b="1" u="sng" dirty="0" smtClean="0">
                <a:solidFill>
                  <a:schemeClr val="accent6">
                    <a:lumMod val="50000"/>
                  </a:schemeClr>
                </a:solidFill>
                <a:effectLst/>
              </a:rPr>
              <a:t>Gründung</a:t>
            </a:r>
            <a:r>
              <a:rPr lang="de-DE" sz="1800" b="1" u="sng" dirty="0">
                <a:solidFill>
                  <a:schemeClr val="accent6">
                    <a:lumMod val="50000"/>
                  </a:schemeClr>
                </a:solidFill>
                <a:effectLst/>
              </a:rPr>
              <a:t>:</a:t>
            </a:r>
          </a:p>
          <a:p>
            <a:pPr lvl="1">
              <a:lnSpc>
                <a:spcPct val="80000"/>
              </a:lnSpc>
              <a:buFont typeface="Wingdings" pitchFamily="2" charset="2"/>
              <a:buNone/>
            </a:pPr>
            <a:r>
              <a:rPr lang="de-DE" sz="1800" b="1" dirty="0" smtClean="0">
                <a:solidFill>
                  <a:schemeClr val="accent6">
                    <a:lumMod val="50000"/>
                  </a:schemeClr>
                </a:solidFill>
                <a:effectLst/>
              </a:rPr>
              <a:t>Einzelne </a:t>
            </a:r>
            <a:r>
              <a:rPr lang="de-DE" sz="1800" b="1" dirty="0">
                <a:solidFill>
                  <a:schemeClr val="accent6">
                    <a:lumMod val="50000"/>
                  </a:schemeClr>
                </a:solidFill>
                <a:effectLst/>
              </a:rPr>
              <a:t>natürliche </a:t>
            </a:r>
            <a:r>
              <a:rPr lang="de-DE" sz="1800" b="1" dirty="0" smtClean="0">
                <a:solidFill>
                  <a:schemeClr val="accent6">
                    <a:lumMod val="50000"/>
                  </a:schemeClr>
                </a:solidFill>
                <a:effectLst/>
              </a:rPr>
              <a:t>Person </a:t>
            </a:r>
            <a:endParaRPr lang="de-DE" sz="1800" b="1" dirty="0">
              <a:solidFill>
                <a:schemeClr val="accent6">
                  <a:lumMod val="50000"/>
                </a:schemeClr>
              </a:solidFill>
              <a:effectLst/>
            </a:endParaRPr>
          </a:p>
          <a:p>
            <a:pPr>
              <a:lnSpc>
                <a:spcPct val="80000"/>
              </a:lnSpc>
              <a:buFont typeface="Wingdings" pitchFamily="2" charset="2"/>
              <a:buNone/>
            </a:pPr>
            <a:endParaRPr lang="de-DE" sz="800" b="1" u="sng" dirty="0" smtClean="0">
              <a:solidFill>
                <a:schemeClr val="accent6">
                  <a:lumMod val="50000"/>
                </a:schemeClr>
              </a:solidFill>
              <a:effectLst/>
            </a:endParaRPr>
          </a:p>
          <a:p>
            <a:pPr>
              <a:lnSpc>
                <a:spcPct val="80000"/>
              </a:lnSpc>
              <a:buFont typeface="Wingdings" pitchFamily="2" charset="2"/>
              <a:buNone/>
            </a:pPr>
            <a:r>
              <a:rPr lang="de-DE" sz="1800" b="1" u="sng" dirty="0" smtClean="0">
                <a:solidFill>
                  <a:schemeClr val="accent6">
                    <a:lumMod val="50000"/>
                  </a:schemeClr>
                </a:solidFill>
                <a:effectLst/>
              </a:rPr>
              <a:t>Firma</a:t>
            </a:r>
            <a:r>
              <a:rPr lang="de-DE" sz="1800" b="1" u="sng" dirty="0">
                <a:solidFill>
                  <a:schemeClr val="accent6">
                    <a:lumMod val="50000"/>
                  </a:schemeClr>
                </a:solidFill>
                <a:effectLst/>
              </a:rPr>
              <a:t>:</a:t>
            </a:r>
          </a:p>
          <a:p>
            <a:pPr lvl="1">
              <a:lnSpc>
                <a:spcPct val="80000"/>
              </a:lnSpc>
              <a:buFont typeface="Wingdings" pitchFamily="2" charset="2"/>
              <a:buNone/>
            </a:pPr>
            <a:r>
              <a:rPr lang="de-DE" sz="1800" b="1" dirty="0" smtClean="0">
                <a:solidFill>
                  <a:schemeClr val="accent6">
                    <a:lumMod val="50000"/>
                  </a:schemeClr>
                </a:solidFill>
                <a:effectLst/>
              </a:rPr>
              <a:t>Möglichkeit </a:t>
            </a:r>
            <a:r>
              <a:rPr lang="de-DE" sz="1800" b="1" dirty="0">
                <a:solidFill>
                  <a:schemeClr val="accent6">
                    <a:lumMod val="50000"/>
                  </a:schemeClr>
                </a:solidFill>
                <a:effectLst/>
              </a:rPr>
              <a:t>der freien Wahl, auch Phantasienamen</a:t>
            </a:r>
          </a:p>
          <a:p>
            <a:pPr>
              <a:lnSpc>
                <a:spcPct val="80000"/>
              </a:lnSpc>
              <a:buFont typeface="Wingdings" pitchFamily="2" charset="2"/>
              <a:buNone/>
            </a:pPr>
            <a:endParaRPr lang="de-DE" sz="800" b="1" u="sng" dirty="0">
              <a:solidFill>
                <a:schemeClr val="accent6">
                  <a:lumMod val="50000"/>
                </a:schemeClr>
              </a:solidFill>
              <a:effectLst/>
            </a:endParaRPr>
          </a:p>
          <a:p>
            <a:pPr>
              <a:lnSpc>
                <a:spcPct val="80000"/>
              </a:lnSpc>
              <a:buFont typeface="Wingdings" pitchFamily="2" charset="2"/>
              <a:buNone/>
            </a:pPr>
            <a:r>
              <a:rPr lang="de-DE" sz="1800" b="1" u="sng" dirty="0">
                <a:solidFill>
                  <a:schemeClr val="accent6">
                    <a:lumMod val="50000"/>
                  </a:schemeClr>
                </a:solidFill>
                <a:effectLst/>
              </a:rPr>
              <a:t>Vorteile:</a:t>
            </a:r>
          </a:p>
          <a:p>
            <a:pPr lvl="1">
              <a:lnSpc>
                <a:spcPct val="80000"/>
              </a:lnSpc>
              <a:buFont typeface="Wingdings" pitchFamily="2" charset="2"/>
              <a:buNone/>
            </a:pPr>
            <a:r>
              <a:rPr lang="de-DE" sz="1800" b="1" dirty="0" smtClean="0">
                <a:solidFill>
                  <a:schemeClr val="accent6">
                    <a:lumMod val="50000"/>
                  </a:schemeClr>
                </a:solidFill>
                <a:effectLst/>
              </a:rPr>
              <a:t>Alleinige </a:t>
            </a:r>
            <a:r>
              <a:rPr lang="de-DE" sz="1800" b="1" dirty="0">
                <a:solidFill>
                  <a:schemeClr val="accent6">
                    <a:lumMod val="50000"/>
                  </a:schemeClr>
                </a:solidFill>
                <a:effectLst/>
              </a:rPr>
              <a:t>Entscheidungen</a:t>
            </a:r>
          </a:p>
          <a:p>
            <a:pPr lvl="1">
              <a:lnSpc>
                <a:spcPct val="80000"/>
              </a:lnSpc>
              <a:buFont typeface="Wingdings" pitchFamily="2" charset="2"/>
              <a:buNone/>
            </a:pPr>
            <a:r>
              <a:rPr lang="de-DE" sz="1800" b="1" dirty="0">
                <a:solidFill>
                  <a:schemeClr val="accent6">
                    <a:lumMod val="50000"/>
                  </a:schemeClr>
                </a:solidFill>
                <a:effectLst/>
              </a:rPr>
              <a:t>Keine Gewinnteilung  </a:t>
            </a:r>
          </a:p>
          <a:p>
            <a:pPr lvl="1">
              <a:lnSpc>
                <a:spcPct val="80000"/>
              </a:lnSpc>
              <a:buFont typeface="Wingdings" pitchFamily="2" charset="2"/>
              <a:buNone/>
            </a:pPr>
            <a:r>
              <a:rPr lang="de-DE" sz="1800" b="1" dirty="0">
                <a:solidFill>
                  <a:schemeClr val="accent6">
                    <a:lumMod val="50000"/>
                  </a:schemeClr>
                </a:solidFill>
                <a:effectLst/>
              </a:rPr>
              <a:t>Leichtere Fremdkapital (FK) –</a:t>
            </a:r>
            <a:r>
              <a:rPr lang="de-DE" sz="1800" b="1" dirty="0" err="1">
                <a:solidFill>
                  <a:schemeClr val="accent6">
                    <a:lumMod val="50000"/>
                  </a:schemeClr>
                </a:solidFill>
                <a:effectLst/>
              </a:rPr>
              <a:t>beschaffung</a:t>
            </a:r>
            <a:r>
              <a:rPr lang="de-DE" sz="1800" b="1" dirty="0">
                <a:solidFill>
                  <a:schemeClr val="accent6">
                    <a:lumMod val="50000"/>
                  </a:schemeClr>
                </a:solidFill>
                <a:effectLst/>
              </a:rPr>
              <a:t>!!! </a:t>
            </a:r>
          </a:p>
          <a:p>
            <a:pPr>
              <a:lnSpc>
                <a:spcPct val="80000"/>
              </a:lnSpc>
              <a:buFont typeface="Wingdings" pitchFamily="2" charset="2"/>
              <a:buNone/>
            </a:pPr>
            <a:endParaRPr lang="de-DE" sz="800" b="1" u="sng" dirty="0">
              <a:solidFill>
                <a:schemeClr val="accent6">
                  <a:lumMod val="50000"/>
                </a:schemeClr>
              </a:solidFill>
              <a:effectLst/>
            </a:endParaRPr>
          </a:p>
          <a:p>
            <a:pPr>
              <a:lnSpc>
                <a:spcPct val="80000"/>
              </a:lnSpc>
              <a:buFont typeface="Wingdings" pitchFamily="2" charset="2"/>
              <a:buNone/>
            </a:pPr>
            <a:r>
              <a:rPr lang="de-DE" sz="1800" b="1" u="sng" dirty="0">
                <a:solidFill>
                  <a:schemeClr val="accent6">
                    <a:lumMod val="50000"/>
                  </a:schemeClr>
                </a:solidFill>
                <a:effectLst/>
              </a:rPr>
              <a:t>Nachteile:</a:t>
            </a:r>
          </a:p>
          <a:p>
            <a:pPr lvl="1">
              <a:lnSpc>
                <a:spcPct val="80000"/>
              </a:lnSpc>
              <a:buFont typeface="Wingdings" pitchFamily="2" charset="2"/>
              <a:buNone/>
            </a:pPr>
            <a:r>
              <a:rPr lang="de-DE" sz="1800" b="1" dirty="0" smtClean="0">
                <a:solidFill>
                  <a:schemeClr val="accent6">
                    <a:lumMod val="50000"/>
                  </a:schemeClr>
                </a:solidFill>
                <a:effectLst/>
              </a:rPr>
              <a:t>Alleinige </a:t>
            </a:r>
            <a:r>
              <a:rPr lang="de-DE" sz="1800" b="1" dirty="0">
                <a:solidFill>
                  <a:schemeClr val="accent6">
                    <a:lumMod val="50000"/>
                  </a:schemeClr>
                </a:solidFill>
                <a:effectLst/>
              </a:rPr>
              <a:t>Eigenkapital (EK) Einlage</a:t>
            </a:r>
          </a:p>
          <a:p>
            <a:pPr lvl="1">
              <a:lnSpc>
                <a:spcPct val="80000"/>
              </a:lnSpc>
              <a:buFont typeface="Wingdings" pitchFamily="2" charset="2"/>
              <a:buNone/>
            </a:pPr>
            <a:r>
              <a:rPr lang="de-DE" sz="1800" b="1" dirty="0">
                <a:solidFill>
                  <a:schemeClr val="accent6">
                    <a:lumMod val="50000"/>
                  </a:schemeClr>
                </a:solidFill>
                <a:effectLst/>
              </a:rPr>
              <a:t>Alleiniges Verlustrisiko</a:t>
            </a:r>
          </a:p>
          <a:p>
            <a:pPr lvl="1">
              <a:lnSpc>
                <a:spcPct val="80000"/>
              </a:lnSpc>
              <a:buFont typeface="Wingdings" pitchFamily="2" charset="2"/>
              <a:buNone/>
            </a:pPr>
            <a:r>
              <a:rPr lang="de-DE" sz="1800" b="1" dirty="0">
                <a:solidFill>
                  <a:schemeClr val="accent6">
                    <a:lumMod val="50000"/>
                  </a:schemeClr>
                </a:solidFill>
                <a:effectLst/>
              </a:rPr>
              <a:t>Haftung mit dem Privatvermögen!!!</a:t>
            </a:r>
          </a:p>
          <a:p>
            <a:pPr lvl="1">
              <a:lnSpc>
                <a:spcPct val="80000"/>
              </a:lnSpc>
              <a:buFont typeface="Wingdings" pitchFamily="2" charset="2"/>
              <a:buNone/>
            </a:pPr>
            <a:r>
              <a:rPr lang="de-DE" sz="1800" b="1" dirty="0">
                <a:solidFill>
                  <a:schemeClr val="accent6">
                    <a:lumMod val="50000"/>
                  </a:schemeClr>
                </a:solidFill>
                <a:effectLst/>
              </a:rPr>
              <a:t>Gefahr von Fehlentscheidungen</a:t>
            </a:r>
          </a:p>
        </p:txBody>
      </p:sp>
      <p:sp>
        <p:nvSpPr>
          <p:cNvPr id="7" name="Abgerundetes Rechteck 6"/>
          <p:cNvSpPr/>
          <p:nvPr/>
        </p:nvSpPr>
        <p:spPr>
          <a:xfrm>
            <a:off x="6012160" y="1242747"/>
            <a:ext cx="2934474" cy="442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Einzelunternehmen</a:t>
            </a:r>
            <a:endParaRPr lang="de-DE" sz="2000" b="1" dirty="0">
              <a:solidFill>
                <a:schemeClr val="tx1"/>
              </a:solidFill>
            </a:endParaRPr>
          </a:p>
        </p:txBody>
      </p:sp>
      <p:sp>
        <p:nvSpPr>
          <p:cNvPr id="8" name="Textfeld 7"/>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9" name="Textfeld 8"/>
          <p:cNvSpPr txBox="1"/>
          <p:nvPr/>
        </p:nvSpPr>
        <p:spPr>
          <a:xfrm>
            <a:off x="1624112" y="1510384"/>
            <a:ext cx="5724128" cy="461665"/>
          </a:xfrm>
          <a:prstGeom prst="rect">
            <a:avLst/>
          </a:prstGeom>
          <a:noFill/>
        </p:spPr>
        <p:txBody>
          <a:bodyPr wrap="square" rtlCol="0">
            <a:spAutoFit/>
          </a:bodyPr>
          <a:lstStyle/>
          <a:p>
            <a:r>
              <a:rPr lang="de-DE" sz="2400" b="1" dirty="0" smtClean="0"/>
              <a:t>Einzelunternehmen</a:t>
            </a:r>
            <a:endParaRPr lang="de-DE" sz="2400" b="1" dirty="0"/>
          </a:p>
        </p:txBody>
      </p:sp>
      <p:pic>
        <p:nvPicPr>
          <p:cNvPr id="1912834" name="Picture 2" descr="http://us.cdn2.123rf.com/168nwm/jesterarts/jesterarts0710/jesterarts071000074/1905704-ein-blauer-mann-einen-daumen-hoch-daumen-nach-unten-bewegen-konnte-f-r-viele-konzepte.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334" r="50818" b="15666"/>
          <a:stretch/>
        </p:blipFill>
        <p:spPr bwMode="auto">
          <a:xfrm>
            <a:off x="5868144" y="3684393"/>
            <a:ext cx="787012" cy="11521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us.cdn2.123rf.com/168nwm/jesterarts/jesterarts0710/jesterarts071000074/1905704-ein-blauer-mann-einen-daumen-hoch-daumen-nach-unten-bewegen-konnte-f-r-viele-konzepte.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466"/>
          <a:stretch/>
        </p:blipFill>
        <p:spPr bwMode="auto">
          <a:xfrm>
            <a:off x="5255447" y="4941168"/>
            <a:ext cx="824638"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7" name="Abgerundetes Rechteck 6"/>
          <p:cNvSpPr/>
          <p:nvPr/>
        </p:nvSpPr>
        <p:spPr>
          <a:xfrm>
            <a:off x="827583" y="2708920"/>
            <a:ext cx="7707263" cy="2553891"/>
          </a:xfrm>
          <a:prstGeom prst="round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7200" b="1" dirty="0" smtClean="0">
                <a:solidFill>
                  <a:schemeClr val="tx1"/>
                </a:solidFill>
              </a:rPr>
              <a:t>Personen-gesellschaften</a:t>
            </a:r>
            <a:endParaRPr lang="de-DE" sz="7200" b="1" dirty="0">
              <a:solidFill>
                <a:schemeClr val="tx1"/>
              </a:solidFill>
            </a:endParaRPr>
          </a:p>
        </p:txBody>
      </p:sp>
      <p:sp>
        <p:nvSpPr>
          <p:cNvPr id="9" name="Textfeld 8"/>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Tree>
    <p:extLst>
      <p:ext uri="{BB962C8B-B14F-4D97-AF65-F5344CB8AC3E}">
        <p14:creationId xmlns:p14="http://schemas.microsoft.com/office/powerpoint/2010/main" val="26432218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78851" name="Rectangle 3"/>
          <p:cNvSpPr>
            <a:spLocks noGrp="1" noChangeArrowheads="1"/>
          </p:cNvSpPr>
          <p:nvPr>
            <p:ph type="body" idx="1"/>
          </p:nvPr>
        </p:nvSpPr>
        <p:spPr>
          <a:xfrm>
            <a:off x="251520" y="1961253"/>
            <a:ext cx="8136904" cy="4725144"/>
          </a:xfrm>
        </p:spPr>
        <p:txBody>
          <a:bodyPr/>
          <a:lstStyle/>
          <a:p>
            <a:pPr>
              <a:lnSpc>
                <a:spcPct val="80000"/>
              </a:lnSpc>
              <a:buFont typeface="Wingdings" pitchFamily="2" charset="2"/>
              <a:buNone/>
            </a:pPr>
            <a:r>
              <a:rPr lang="de-DE" sz="1800" b="1" u="sng" dirty="0" smtClean="0">
                <a:solidFill>
                  <a:schemeClr val="accent6">
                    <a:lumMod val="50000"/>
                  </a:schemeClr>
                </a:solidFill>
                <a:effectLst/>
              </a:rPr>
              <a:t>Gründung</a:t>
            </a:r>
            <a:r>
              <a:rPr lang="de-DE" sz="1800" b="1" u="sng" dirty="0">
                <a:solidFill>
                  <a:schemeClr val="accent6">
                    <a:lumMod val="50000"/>
                  </a:schemeClr>
                </a:solidFill>
                <a:effectLst/>
              </a:rPr>
              <a:t>:</a:t>
            </a:r>
          </a:p>
          <a:p>
            <a:pPr>
              <a:lnSpc>
                <a:spcPct val="80000"/>
              </a:lnSpc>
              <a:buFont typeface="Wingdings" pitchFamily="2" charset="2"/>
              <a:buNone/>
            </a:pPr>
            <a:r>
              <a:rPr lang="de-DE" sz="1800" b="1" dirty="0">
                <a:solidFill>
                  <a:schemeClr val="accent6">
                    <a:lumMod val="50000"/>
                  </a:schemeClr>
                </a:solidFill>
                <a:effectLst/>
              </a:rPr>
              <a:t>	  </a:t>
            </a:r>
            <a:r>
              <a:rPr lang="de-DE" sz="1800" dirty="0">
                <a:solidFill>
                  <a:schemeClr val="accent6">
                    <a:lumMod val="50000"/>
                  </a:schemeClr>
                </a:solidFill>
                <a:effectLst/>
              </a:rPr>
              <a:t>Mindestens 2 Personen</a:t>
            </a:r>
          </a:p>
          <a:p>
            <a:pPr lvl="1">
              <a:lnSpc>
                <a:spcPct val="80000"/>
              </a:lnSpc>
              <a:buFont typeface="Wingdings" pitchFamily="2" charset="2"/>
              <a:buNone/>
            </a:pPr>
            <a:r>
              <a:rPr lang="de-DE" sz="1800" dirty="0">
                <a:solidFill>
                  <a:schemeClr val="accent6">
                    <a:lumMod val="50000"/>
                  </a:schemeClr>
                </a:solidFill>
                <a:effectLst/>
              </a:rPr>
              <a:t>Keine Eintragung in Register (schnelle Gründung und Auflösung)</a:t>
            </a:r>
          </a:p>
          <a:p>
            <a:pPr lvl="1">
              <a:lnSpc>
                <a:spcPct val="80000"/>
              </a:lnSpc>
              <a:buFont typeface="Wingdings" pitchFamily="2" charset="2"/>
              <a:buNone/>
            </a:pPr>
            <a:r>
              <a:rPr lang="de-DE" sz="1800" dirty="0">
                <a:solidFill>
                  <a:schemeClr val="accent6">
                    <a:lumMod val="50000"/>
                  </a:schemeClr>
                </a:solidFill>
                <a:effectLst/>
              </a:rPr>
              <a:t>Keine Formvorschrift bei der Gründung</a:t>
            </a:r>
          </a:p>
          <a:p>
            <a:pPr lvl="1">
              <a:lnSpc>
                <a:spcPct val="80000"/>
              </a:lnSpc>
              <a:buFont typeface="Wingdings" pitchFamily="2" charset="2"/>
              <a:buNone/>
            </a:pPr>
            <a:endParaRPr lang="de-DE" sz="800" u="sng" dirty="0">
              <a:solidFill>
                <a:schemeClr val="accent6">
                  <a:lumMod val="50000"/>
                </a:schemeClr>
              </a:solidFill>
              <a:effectLst/>
            </a:endParaRPr>
          </a:p>
          <a:p>
            <a:pPr>
              <a:lnSpc>
                <a:spcPct val="80000"/>
              </a:lnSpc>
              <a:buFont typeface="Wingdings" pitchFamily="2" charset="2"/>
              <a:buNone/>
            </a:pPr>
            <a:r>
              <a:rPr lang="de-DE" sz="1800" b="1" u="sng" dirty="0">
                <a:solidFill>
                  <a:schemeClr val="accent6">
                    <a:lumMod val="50000"/>
                  </a:schemeClr>
                </a:solidFill>
                <a:effectLst/>
              </a:rPr>
              <a:t>Firma:</a:t>
            </a:r>
          </a:p>
          <a:p>
            <a:pPr>
              <a:lnSpc>
                <a:spcPct val="80000"/>
              </a:lnSpc>
              <a:buFont typeface="Wingdings" pitchFamily="2" charset="2"/>
              <a:buNone/>
            </a:pPr>
            <a:r>
              <a:rPr lang="de-DE" sz="1800" dirty="0">
                <a:solidFill>
                  <a:schemeClr val="accent6">
                    <a:lumMod val="50000"/>
                  </a:schemeClr>
                </a:solidFill>
                <a:effectLst/>
              </a:rPr>
              <a:t>	sie führt keine Firma</a:t>
            </a:r>
          </a:p>
          <a:p>
            <a:pPr>
              <a:lnSpc>
                <a:spcPct val="80000"/>
              </a:lnSpc>
              <a:buFont typeface="Wingdings" pitchFamily="2" charset="2"/>
              <a:buNone/>
            </a:pPr>
            <a:endParaRPr lang="de-DE" sz="800" dirty="0">
              <a:solidFill>
                <a:schemeClr val="accent6">
                  <a:lumMod val="50000"/>
                </a:schemeClr>
              </a:solidFill>
              <a:effectLst/>
            </a:endParaRPr>
          </a:p>
          <a:p>
            <a:pPr>
              <a:lnSpc>
                <a:spcPct val="80000"/>
              </a:lnSpc>
              <a:buFont typeface="Wingdings" pitchFamily="2" charset="2"/>
              <a:buNone/>
            </a:pPr>
            <a:r>
              <a:rPr lang="de-DE" sz="1800" b="1" u="sng" dirty="0">
                <a:solidFill>
                  <a:schemeClr val="accent6">
                    <a:lumMod val="50000"/>
                  </a:schemeClr>
                </a:solidFill>
                <a:effectLst/>
              </a:rPr>
              <a:t>Vorteile:</a:t>
            </a:r>
          </a:p>
          <a:p>
            <a:pPr>
              <a:lnSpc>
                <a:spcPct val="80000"/>
              </a:lnSpc>
              <a:buFont typeface="Wingdings" pitchFamily="2" charset="2"/>
              <a:buNone/>
            </a:pPr>
            <a:r>
              <a:rPr lang="de-DE" sz="1800" dirty="0">
                <a:solidFill>
                  <a:schemeClr val="accent6">
                    <a:lumMod val="50000"/>
                  </a:schemeClr>
                </a:solidFill>
                <a:effectLst/>
              </a:rPr>
              <a:t>	  Alle Gesellschafter haben die gleichen Rechte und Pflichten (Vertretung und                </a:t>
            </a:r>
            <a:r>
              <a:rPr lang="de-DE" sz="1800" dirty="0" smtClean="0">
                <a:solidFill>
                  <a:schemeClr val="accent6">
                    <a:lumMod val="50000"/>
                  </a:schemeClr>
                </a:solidFill>
                <a:effectLst/>
              </a:rPr>
              <a:t>	 							Geschäftsführung</a:t>
            </a:r>
            <a:r>
              <a:rPr lang="de-DE" sz="1800" dirty="0">
                <a:solidFill>
                  <a:schemeClr val="accent6">
                    <a:lumMod val="50000"/>
                  </a:schemeClr>
                </a:solidFill>
                <a:effectLst/>
              </a:rPr>
              <a:t>)</a:t>
            </a:r>
          </a:p>
          <a:p>
            <a:pPr lvl="1">
              <a:lnSpc>
                <a:spcPct val="80000"/>
              </a:lnSpc>
              <a:buFont typeface="Wingdings" pitchFamily="2" charset="2"/>
              <a:buNone/>
            </a:pPr>
            <a:r>
              <a:rPr lang="de-DE" sz="1800" dirty="0">
                <a:solidFill>
                  <a:schemeClr val="accent6">
                    <a:lumMod val="50000"/>
                  </a:schemeClr>
                </a:solidFill>
                <a:effectLst/>
              </a:rPr>
              <a:t>Hohe Kreditwürdigkeit</a:t>
            </a:r>
          </a:p>
          <a:p>
            <a:pPr lvl="1">
              <a:lnSpc>
                <a:spcPct val="80000"/>
              </a:lnSpc>
              <a:buFont typeface="Wingdings" pitchFamily="2" charset="2"/>
              <a:buNone/>
            </a:pPr>
            <a:r>
              <a:rPr lang="de-DE" sz="1800" dirty="0">
                <a:solidFill>
                  <a:schemeClr val="accent6">
                    <a:lumMod val="50000"/>
                  </a:schemeClr>
                </a:solidFill>
                <a:effectLst/>
              </a:rPr>
              <a:t>Keine Eintragung in Register (schnelle Gründung und Auflösung)</a:t>
            </a:r>
          </a:p>
          <a:p>
            <a:pPr lvl="1">
              <a:lnSpc>
                <a:spcPct val="80000"/>
              </a:lnSpc>
              <a:buFont typeface="Wingdings" pitchFamily="2" charset="2"/>
              <a:buNone/>
            </a:pPr>
            <a:r>
              <a:rPr lang="de-DE" sz="1800" dirty="0">
                <a:solidFill>
                  <a:schemeClr val="accent6">
                    <a:lumMod val="50000"/>
                  </a:schemeClr>
                </a:solidFill>
                <a:effectLst/>
              </a:rPr>
              <a:t>Keine Formvorschrift bei der Gründung </a:t>
            </a:r>
          </a:p>
          <a:p>
            <a:pPr>
              <a:lnSpc>
                <a:spcPct val="80000"/>
              </a:lnSpc>
              <a:buFont typeface="Wingdings" pitchFamily="2" charset="2"/>
              <a:buNone/>
            </a:pPr>
            <a:endParaRPr lang="de-DE" sz="800" u="sng" dirty="0">
              <a:solidFill>
                <a:schemeClr val="accent6">
                  <a:lumMod val="50000"/>
                </a:schemeClr>
              </a:solidFill>
              <a:effectLst/>
            </a:endParaRPr>
          </a:p>
          <a:p>
            <a:pPr>
              <a:lnSpc>
                <a:spcPct val="80000"/>
              </a:lnSpc>
              <a:buFont typeface="Wingdings" pitchFamily="2" charset="2"/>
              <a:buNone/>
            </a:pPr>
            <a:r>
              <a:rPr lang="de-DE" sz="1800" b="1" u="sng" dirty="0">
                <a:solidFill>
                  <a:schemeClr val="accent6">
                    <a:lumMod val="50000"/>
                  </a:schemeClr>
                </a:solidFill>
                <a:effectLst/>
              </a:rPr>
              <a:t>Nachteile:</a:t>
            </a:r>
          </a:p>
          <a:p>
            <a:pPr>
              <a:lnSpc>
                <a:spcPct val="80000"/>
              </a:lnSpc>
              <a:buFont typeface="Wingdings" pitchFamily="2" charset="2"/>
              <a:buNone/>
            </a:pPr>
            <a:r>
              <a:rPr lang="de-DE" sz="1800" b="1" dirty="0">
                <a:solidFill>
                  <a:schemeClr val="accent6">
                    <a:lumMod val="50000"/>
                  </a:schemeClr>
                </a:solidFill>
                <a:effectLst/>
              </a:rPr>
              <a:t>	</a:t>
            </a:r>
            <a:r>
              <a:rPr lang="de-DE" sz="1800" dirty="0" smtClean="0">
                <a:solidFill>
                  <a:schemeClr val="accent6">
                    <a:lumMod val="50000"/>
                  </a:schemeClr>
                </a:solidFill>
                <a:effectLst/>
              </a:rPr>
              <a:t>Haftung </a:t>
            </a:r>
            <a:r>
              <a:rPr lang="de-DE" sz="1800" dirty="0">
                <a:solidFill>
                  <a:schemeClr val="accent6">
                    <a:lumMod val="50000"/>
                  </a:schemeClr>
                </a:solidFill>
                <a:effectLst/>
              </a:rPr>
              <a:t>auch mit dem Privatvermögen (uneingeschränkt) und solidarisch (jeder haftet auch für die Schulden anderer </a:t>
            </a:r>
            <a:r>
              <a:rPr lang="de-DE" sz="1800" dirty="0" smtClean="0">
                <a:solidFill>
                  <a:schemeClr val="accent6">
                    <a:lumMod val="50000"/>
                  </a:schemeClr>
                </a:solidFill>
                <a:effectLst/>
              </a:rPr>
              <a:t>Gesellschafter) in </a:t>
            </a:r>
            <a:r>
              <a:rPr lang="de-DE" sz="1800" dirty="0">
                <a:solidFill>
                  <a:schemeClr val="accent6">
                    <a:lumMod val="50000"/>
                  </a:schemeClr>
                </a:solidFill>
                <a:effectLst/>
              </a:rPr>
              <a:t>der mbH-Form nur mit der jeweiligen Einlage!!!</a:t>
            </a:r>
          </a:p>
        </p:txBody>
      </p:sp>
      <p:sp>
        <p:nvSpPr>
          <p:cNvPr id="6" name="Abgerundetes Rechteck 5"/>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Personengesellschaft</a:t>
            </a:r>
            <a:endParaRPr lang="de-DE" sz="2000" b="1" dirty="0">
              <a:solidFill>
                <a:schemeClr val="tx1"/>
              </a:solidFill>
            </a:endParaRPr>
          </a:p>
        </p:txBody>
      </p:sp>
      <p:sp>
        <p:nvSpPr>
          <p:cNvPr id="9" name="Textfeld 8"/>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2" name="Textfeld 1"/>
          <p:cNvSpPr txBox="1"/>
          <p:nvPr/>
        </p:nvSpPr>
        <p:spPr>
          <a:xfrm>
            <a:off x="1624112" y="1510384"/>
            <a:ext cx="5724128" cy="461665"/>
          </a:xfrm>
          <a:prstGeom prst="rect">
            <a:avLst/>
          </a:prstGeom>
          <a:noFill/>
        </p:spPr>
        <p:txBody>
          <a:bodyPr wrap="square" rtlCol="0">
            <a:spAutoFit/>
          </a:bodyPr>
          <a:lstStyle/>
          <a:p>
            <a:r>
              <a:rPr lang="de-DE" sz="2400" b="1" dirty="0" smtClean="0"/>
              <a:t>Gesellschaft bürgerlichen Rechts (GbR)</a:t>
            </a:r>
            <a:endParaRPr lang="de-DE" sz="2400" b="1" dirty="0"/>
          </a:p>
        </p:txBody>
      </p:sp>
      <p:pic>
        <p:nvPicPr>
          <p:cNvPr id="7" name="Picture 2" descr="http://us.cdn2.123rf.com/168nwm/jesterarts/jesterarts0710/jesterarts071000074/1905704-ein-blauer-mann-einen-daumen-hoch-daumen-nach-unten-bewegen-konnte-f-r-viele-konzepte.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334" r="50818" b="15666"/>
          <a:stretch/>
        </p:blipFill>
        <p:spPr bwMode="auto">
          <a:xfrm>
            <a:off x="6954734" y="4581128"/>
            <a:ext cx="787012" cy="11521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us.cdn2.123rf.com/168nwm/jesterarts/jesterarts0710/jesterarts071000074/1905704-ein-blauer-mann-einen-daumen-hoch-daumen-nach-unten-bewegen-konnte-f-r-viele-konzepte.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466"/>
          <a:stretch/>
        </p:blipFill>
        <p:spPr bwMode="auto">
          <a:xfrm>
            <a:off x="7976105" y="5391639"/>
            <a:ext cx="824638"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87043" name="Rectangle 3"/>
          <p:cNvSpPr>
            <a:spLocks noGrp="1" noChangeArrowheads="1"/>
          </p:cNvSpPr>
          <p:nvPr>
            <p:ph type="body" idx="1"/>
          </p:nvPr>
        </p:nvSpPr>
        <p:spPr>
          <a:xfrm>
            <a:off x="395536" y="2348880"/>
            <a:ext cx="8424936" cy="4248473"/>
          </a:xfrm>
        </p:spPr>
        <p:txBody>
          <a:bodyPr/>
          <a:lstStyle/>
          <a:p>
            <a:pPr>
              <a:lnSpc>
                <a:spcPct val="80000"/>
              </a:lnSpc>
              <a:buNone/>
            </a:pPr>
            <a:r>
              <a:rPr lang="de-DE" sz="1800" b="1" u="sng" dirty="0">
                <a:solidFill>
                  <a:schemeClr val="accent6">
                    <a:lumMod val="50000"/>
                  </a:schemeClr>
                </a:solidFill>
                <a:effectLst/>
              </a:rPr>
              <a:t>Gründung:</a:t>
            </a:r>
          </a:p>
          <a:p>
            <a:pPr lvl="1">
              <a:lnSpc>
                <a:spcPct val="80000"/>
              </a:lnSpc>
              <a:buNone/>
            </a:pPr>
            <a:r>
              <a:rPr lang="de-DE" sz="1800" b="1" dirty="0" smtClean="0">
                <a:solidFill>
                  <a:schemeClr val="accent6">
                    <a:lumMod val="50000"/>
                  </a:schemeClr>
                </a:solidFill>
                <a:effectLst/>
              </a:rPr>
              <a:t>Mindestens </a:t>
            </a:r>
            <a:r>
              <a:rPr lang="de-DE" sz="1800" b="1" dirty="0">
                <a:solidFill>
                  <a:schemeClr val="accent6">
                    <a:lumMod val="50000"/>
                  </a:schemeClr>
                </a:solidFill>
                <a:effectLst/>
              </a:rPr>
              <a:t>2 Personen</a:t>
            </a:r>
          </a:p>
          <a:p>
            <a:pPr lvl="1">
              <a:lnSpc>
                <a:spcPct val="80000"/>
              </a:lnSpc>
              <a:buNone/>
            </a:pPr>
            <a:r>
              <a:rPr lang="de-DE" sz="1800" b="1" dirty="0">
                <a:solidFill>
                  <a:schemeClr val="accent6">
                    <a:lumMod val="50000"/>
                  </a:schemeClr>
                </a:solidFill>
                <a:effectLst/>
              </a:rPr>
              <a:t>Gesellschaftervertrag vorgeschrieben</a:t>
            </a:r>
          </a:p>
          <a:p>
            <a:pPr lvl="1">
              <a:lnSpc>
                <a:spcPct val="80000"/>
              </a:lnSpc>
              <a:buNone/>
            </a:pPr>
            <a:r>
              <a:rPr lang="de-DE" sz="1800" b="1" dirty="0">
                <a:solidFill>
                  <a:schemeClr val="accent6">
                    <a:lumMod val="50000"/>
                  </a:schemeClr>
                </a:solidFill>
                <a:effectLst/>
              </a:rPr>
              <a:t>Eintragung ins Handelsregister (HR)</a:t>
            </a:r>
          </a:p>
          <a:p>
            <a:pPr lvl="1">
              <a:lnSpc>
                <a:spcPct val="80000"/>
              </a:lnSpc>
              <a:buNone/>
            </a:pPr>
            <a:endParaRPr lang="de-DE" sz="1800" b="1" dirty="0">
              <a:solidFill>
                <a:schemeClr val="accent6">
                  <a:lumMod val="50000"/>
                </a:schemeClr>
              </a:solidFill>
              <a:effectLst/>
            </a:endParaRPr>
          </a:p>
          <a:p>
            <a:pPr>
              <a:lnSpc>
                <a:spcPct val="80000"/>
              </a:lnSpc>
              <a:buNone/>
            </a:pPr>
            <a:r>
              <a:rPr lang="de-DE" sz="1800" b="1" u="sng" dirty="0">
                <a:solidFill>
                  <a:schemeClr val="accent6">
                    <a:lumMod val="50000"/>
                  </a:schemeClr>
                </a:solidFill>
                <a:effectLst/>
              </a:rPr>
              <a:t>Haftung:</a:t>
            </a:r>
          </a:p>
          <a:p>
            <a:pPr lvl="1">
              <a:lnSpc>
                <a:spcPct val="80000"/>
              </a:lnSpc>
              <a:buNone/>
            </a:pPr>
            <a:r>
              <a:rPr lang="de-DE" sz="1800" b="1" dirty="0" smtClean="0">
                <a:solidFill>
                  <a:schemeClr val="accent6">
                    <a:lumMod val="50000"/>
                  </a:schemeClr>
                </a:solidFill>
                <a:effectLst/>
              </a:rPr>
              <a:t>Direkt </a:t>
            </a:r>
            <a:r>
              <a:rPr lang="de-DE" sz="1800" b="1" dirty="0">
                <a:solidFill>
                  <a:schemeClr val="accent6">
                    <a:lumMod val="50000"/>
                  </a:schemeClr>
                </a:solidFill>
                <a:effectLst/>
              </a:rPr>
              <a:t>und primär    (Jeder Gläubiger kann sich unmittelbar an jeden einzelnen </a:t>
            </a:r>
            <a:r>
              <a:rPr lang="de-DE" sz="1800" b="1" dirty="0" smtClean="0">
                <a:solidFill>
                  <a:schemeClr val="accent6">
                    <a:lumMod val="50000"/>
                  </a:schemeClr>
                </a:solidFill>
                <a:effectLst/>
              </a:rPr>
              <a:t>			            Gesellschafter wenden </a:t>
            </a:r>
            <a:r>
              <a:rPr lang="de-DE" sz="1800" b="1" dirty="0">
                <a:solidFill>
                  <a:schemeClr val="accent6">
                    <a:lumMod val="50000"/>
                  </a:schemeClr>
                </a:solidFill>
                <a:effectLst/>
              </a:rPr>
              <a:t>gegenüber – Gläubiger kann sich </a:t>
            </a:r>
            <a:r>
              <a:rPr lang="de-DE" sz="1800" b="1" dirty="0" smtClean="0">
                <a:solidFill>
                  <a:schemeClr val="accent6">
                    <a:lumMod val="50000"/>
                  </a:schemeClr>
                </a:solidFill>
                <a:effectLst/>
              </a:rPr>
              <a:t>			            finanzkräftigsten Schuldner aussuchen</a:t>
            </a:r>
            <a:r>
              <a:rPr lang="de-DE" sz="1800" b="1" dirty="0">
                <a:solidFill>
                  <a:schemeClr val="accent6">
                    <a:lumMod val="50000"/>
                  </a:schemeClr>
                </a:solidFill>
                <a:effectLst/>
              </a:rPr>
              <a:t>)</a:t>
            </a:r>
          </a:p>
          <a:p>
            <a:pPr lvl="1">
              <a:lnSpc>
                <a:spcPct val="80000"/>
              </a:lnSpc>
              <a:buNone/>
            </a:pPr>
            <a:endParaRPr lang="de-DE" sz="1800" b="1" dirty="0">
              <a:solidFill>
                <a:schemeClr val="accent6">
                  <a:lumMod val="50000"/>
                </a:schemeClr>
              </a:solidFill>
              <a:effectLst/>
            </a:endParaRPr>
          </a:p>
          <a:p>
            <a:pPr lvl="1">
              <a:lnSpc>
                <a:spcPct val="80000"/>
              </a:lnSpc>
              <a:buNone/>
            </a:pPr>
            <a:r>
              <a:rPr lang="de-DE" sz="1800" b="1" dirty="0">
                <a:solidFill>
                  <a:schemeClr val="accent6">
                    <a:lumMod val="50000"/>
                  </a:schemeClr>
                </a:solidFill>
                <a:effectLst/>
              </a:rPr>
              <a:t>Unbeschränkt           (sowohl Einlage als auch Privatvermögen)</a:t>
            </a:r>
          </a:p>
          <a:p>
            <a:pPr lvl="1">
              <a:lnSpc>
                <a:spcPct val="80000"/>
              </a:lnSpc>
              <a:buNone/>
            </a:pPr>
            <a:endParaRPr lang="de-DE" sz="1800" b="1" dirty="0">
              <a:solidFill>
                <a:schemeClr val="accent6">
                  <a:lumMod val="50000"/>
                </a:schemeClr>
              </a:solidFill>
              <a:effectLst/>
            </a:endParaRPr>
          </a:p>
          <a:p>
            <a:pPr lvl="1">
              <a:lnSpc>
                <a:spcPct val="80000"/>
              </a:lnSpc>
              <a:buNone/>
            </a:pPr>
            <a:r>
              <a:rPr lang="de-DE" sz="1800" b="1" dirty="0">
                <a:solidFill>
                  <a:schemeClr val="accent6">
                    <a:lumMod val="50000"/>
                  </a:schemeClr>
                </a:solidFill>
                <a:effectLst/>
              </a:rPr>
              <a:t>Solidarisch                (jeder ist Schuldner der Gesamtverpflichtungen der </a:t>
            </a:r>
            <a:r>
              <a:rPr lang="de-DE" sz="1800" b="1" dirty="0" smtClean="0">
                <a:solidFill>
                  <a:schemeClr val="accent6">
                    <a:lumMod val="50000"/>
                  </a:schemeClr>
                </a:solidFill>
                <a:effectLst/>
              </a:rPr>
              <a:t>			            Gesellschaft</a:t>
            </a:r>
            <a:r>
              <a:rPr lang="de-DE" sz="1800" b="1" dirty="0">
                <a:solidFill>
                  <a:schemeClr val="accent6">
                    <a:lumMod val="50000"/>
                  </a:schemeClr>
                </a:solidFill>
                <a:effectLst/>
              </a:rPr>
              <a:t>,  </a:t>
            </a:r>
            <a:r>
              <a:rPr lang="de-DE" sz="1800" b="1" dirty="0" smtClean="0">
                <a:solidFill>
                  <a:schemeClr val="accent6">
                    <a:lumMod val="50000"/>
                  </a:schemeClr>
                </a:solidFill>
                <a:effectLst/>
              </a:rPr>
              <a:t>auch </a:t>
            </a:r>
            <a:r>
              <a:rPr lang="de-DE" sz="1800" b="1" dirty="0">
                <a:solidFill>
                  <a:schemeClr val="accent6">
                    <a:lumMod val="50000"/>
                  </a:schemeClr>
                </a:solidFill>
                <a:effectLst/>
              </a:rPr>
              <a:t>wenn die Schulden schon vor seinem </a:t>
            </a:r>
            <a:r>
              <a:rPr lang="de-DE" sz="1800" b="1" dirty="0" smtClean="0">
                <a:solidFill>
                  <a:schemeClr val="accent6">
                    <a:lumMod val="50000"/>
                  </a:schemeClr>
                </a:solidFill>
                <a:effectLst/>
              </a:rPr>
              <a:t> 	                            		            Eintritt </a:t>
            </a:r>
            <a:r>
              <a:rPr lang="de-DE" sz="1800" b="1" dirty="0">
                <a:solidFill>
                  <a:schemeClr val="accent6">
                    <a:lumMod val="50000"/>
                  </a:schemeClr>
                </a:solidFill>
                <a:effectLst/>
              </a:rPr>
              <a:t>bestanden haben)</a:t>
            </a:r>
          </a:p>
          <a:p>
            <a:pPr lvl="1">
              <a:buFont typeface="Wingdings" pitchFamily="2" charset="2"/>
              <a:buNone/>
            </a:pPr>
            <a:endParaRPr lang="de-DE" sz="1800" b="1" dirty="0">
              <a:solidFill>
                <a:schemeClr val="accent6">
                  <a:lumMod val="50000"/>
                </a:schemeClr>
              </a:solidFill>
              <a:effectLst/>
            </a:endParaRPr>
          </a:p>
          <a:p>
            <a:pPr lvl="1">
              <a:buFont typeface="Wingdings" pitchFamily="2" charset="2"/>
              <a:buNone/>
            </a:pPr>
            <a:endParaRPr lang="de-DE" sz="1800" b="1" u="sng" dirty="0"/>
          </a:p>
        </p:txBody>
      </p:sp>
      <p:sp>
        <p:nvSpPr>
          <p:cNvPr id="8" name="Textfeld 7"/>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9" name="Textfeld 8"/>
          <p:cNvSpPr txBox="1"/>
          <p:nvPr/>
        </p:nvSpPr>
        <p:spPr>
          <a:xfrm>
            <a:off x="1624112" y="1510384"/>
            <a:ext cx="5724128" cy="461665"/>
          </a:xfrm>
          <a:prstGeom prst="rect">
            <a:avLst/>
          </a:prstGeom>
          <a:noFill/>
        </p:spPr>
        <p:txBody>
          <a:bodyPr wrap="square" rtlCol="0">
            <a:spAutoFit/>
          </a:bodyPr>
          <a:lstStyle/>
          <a:p>
            <a:r>
              <a:rPr lang="de-DE" sz="2400" b="1" dirty="0" smtClean="0"/>
              <a:t>Offene Handelsgesellschaft (OHG)</a:t>
            </a:r>
            <a:endParaRPr lang="de-DE" sz="2400" b="1" dirty="0"/>
          </a:p>
        </p:txBody>
      </p:sp>
      <p:sp>
        <p:nvSpPr>
          <p:cNvPr id="10" name="Abgerundetes Rechteck 9"/>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Personengesellschaft</a:t>
            </a:r>
            <a:endParaRPr lang="de-DE" sz="2000" b="1" dirty="0">
              <a:solidFill>
                <a:schemeClr val="tx1"/>
              </a:solidFill>
            </a:endParaRPr>
          </a:p>
        </p:txBody>
      </p:sp>
    </p:spTree>
    <p:extLst>
      <p:ext uri="{BB962C8B-B14F-4D97-AF65-F5344CB8AC3E}">
        <p14:creationId xmlns:p14="http://schemas.microsoft.com/office/powerpoint/2010/main" val="38764640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87043" name="Rectangle 3"/>
          <p:cNvSpPr>
            <a:spLocks noGrp="1" noChangeArrowheads="1"/>
          </p:cNvSpPr>
          <p:nvPr>
            <p:ph type="body" idx="1"/>
          </p:nvPr>
        </p:nvSpPr>
        <p:spPr>
          <a:xfrm>
            <a:off x="395536" y="2348880"/>
            <a:ext cx="8424936" cy="4248473"/>
          </a:xfrm>
        </p:spPr>
        <p:txBody>
          <a:bodyPr/>
          <a:lstStyle/>
          <a:p>
            <a:pPr>
              <a:lnSpc>
                <a:spcPct val="80000"/>
              </a:lnSpc>
              <a:buNone/>
            </a:pPr>
            <a:r>
              <a:rPr lang="de-DE" sz="1800" b="1" u="sng" dirty="0" smtClean="0">
                <a:solidFill>
                  <a:schemeClr val="accent6">
                    <a:lumMod val="50000"/>
                  </a:schemeClr>
                </a:solidFill>
                <a:effectLst/>
              </a:rPr>
              <a:t>Vorteile</a:t>
            </a:r>
            <a:r>
              <a:rPr lang="de-DE" sz="1800" b="1" u="sng" dirty="0">
                <a:solidFill>
                  <a:schemeClr val="accent6">
                    <a:lumMod val="50000"/>
                  </a:schemeClr>
                </a:solidFill>
                <a:effectLst/>
              </a:rPr>
              <a:t>:</a:t>
            </a:r>
          </a:p>
          <a:p>
            <a:pPr lvl="1">
              <a:lnSpc>
                <a:spcPct val="80000"/>
              </a:lnSpc>
              <a:buNone/>
            </a:pPr>
            <a:r>
              <a:rPr lang="de-DE" sz="1800" b="1" dirty="0" smtClean="0">
                <a:solidFill>
                  <a:schemeClr val="accent6">
                    <a:lumMod val="50000"/>
                  </a:schemeClr>
                </a:solidFill>
                <a:effectLst/>
              </a:rPr>
              <a:t>Geringe </a:t>
            </a:r>
            <a:r>
              <a:rPr lang="de-DE" sz="1800" b="1" dirty="0">
                <a:solidFill>
                  <a:schemeClr val="accent6">
                    <a:lumMod val="50000"/>
                  </a:schemeClr>
                </a:solidFill>
                <a:effectLst/>
              </a:rPr>
              <a:t>Rechtsvorschriften </a:t>
            </a:r>
          </a:p>
          <a:p>
            <a:pPr lvl="1">
              <a:lnSpc>
                <a:spcPct val="80000"/>
              </a:lnSpc>
              <a:buNone/>
            </a:pPr>
            <a:r>
              <a:rPr lang="de-DE" sz="1800" b="1" dirty="0">
                <a:solidFill>
                  <a:schemeClr val="accent6">
                    <a:lumMod val="50000"/>
                  </a:schemeClr>
                </a:solidFill>
                <a:effectLst/>
              </a:rPr>
              <a:t>Eigenkapital wird von mehreren Personen aufgebracht (können auch Sachleistungen sein)</a:t>
            </a:r>
          </a:p>
          <a:p>
            <a:pPr>
              <a:lnSpc>
                <a:spcPct val="80000"/>
              </a:lnSpc>
              <a:buNone/>
            </a:pPr>
            <a:endParaRPr lang="de-DE" sz="1800" b="1" u="sng" dirty="0">
              <a:solidFill>
                <a:schemeClr val="accent6">
                  <a:lumMod val="50000"/>
                </a:schemeClr>
              </a:solidFill>
              <a:effectLst/>
            </a:endParaRPr>
          </a:p>
          <a:p>
            <a:pPr>
              <a:lnSpc>
                <a:spcPct val="80000"/>
              </a:lnSpc>
              <a:buNone/>
            </a:pPr>
            <a:r>
              <a:rPr lang="de-DE" sz="1800" b="1" u="sng" dirty="0">
                <a:solidFill>
                  <a:schemeClr val="accent6">
                    <a:lumMod val="50000"/>
                  </a:schemeClr>
                </a:solidFill>
                <a:effectLst/>
              </a:rPr>
              <a:t>Nachteile:</a:t>
            </a:r>
          </a:p>
          <a:p>
            <a:pPr lvl="1">
              <a:lnSpc>
                <a:spcPct val="80000"/>
              </a:lnSpc>
              <a:buNone/>
            </a:pPr>
            <a:r>
              <a:rPr lang="de-DE" sz="1800" b="1" dirty="0" smtClean="0">
                <a:solidFill>
                  <a:schemeClr val="accent6">
                    <a:lumMod val="50000"/>
                  </a:schemeClr>
                </a:solidFill>
                <a:effectLst/>
              </a:rPr>
              <a:t>Haftung </a:t>
            </a:r>
            <a:r>
              <a:rPr lang="de-DE" sz="1800" b="1" dirty="0">
                <a:solidFill>
                  <a:schemeClr val="accent6">
                    <a:lumMod val="50000"/>
                  </a:schemeClr>
                </a:solidFill>
                <a:effectLst/>
              </a:rPr>
              <a:t>jedes Gesellschafter auch mit dem Privatvermögen (Umfangreichste Haftung aller Gesellschaftsformen)</a:t>
            </a:r>
          </a:p>
          <a:p>
            <a:pPr lvl="1">
              <a:lnSpc>
                <a:spcPct val="80000"/>
              </a:lnSpc>
              <a:buNone/>
            </a:pPr>
            <a:endParaRPr lang="de-DE" sz="1800" b="1" dirty="0">
              <a:solidFill>
                <a:schemeClr val="accent6">
                  <a:lumMod val="50000"/>
                </a:schemeClr>
              </a:solidFill>
              <a:effectLst/>
            </a:endParaRPr>
          </a:p>
          <a:p>
            <a:pPr>
              <a:lnSpc>
                <a:spcPct val="80000"/>
              </a:lnSpc>
              <a:buNone/>
            </a:pPr>
            <a:r>
              <a:rPr lang="de-DE" sz="1800" b="1" u="sng" dirty="0" smtClean="0">
                <a:solidFill>
                  <a:schemeClr val="accent6">
                    <a:lumMod val="50000"/>
                  </a:schemeClr>
                </a:solidFill>
                <a:effectLst/>
              </a:rPr>
              <a:t>Gewinnverteilung</a:t>
            </a:r>
            <a:r>
              <a:rPr lang="de-DE" sz="1800" b="1" u="sng" dirty="0">
                <a:solidFill>
                  <a:schemeClr val="accent6">
                    <a:lumMod val="50000"/>
                  </a:schemeClr>
                </a:solidFill>
                <a:effectLst/>
              </a:rPr>
              <a:t>:</a:t>
            </a:r>
          </a:p>
          <a:p>
            <a:pPr>
              <a:lnSpc>
                <a:spcPct val="80000"/>
              </a:lnSpc>
              <a:buNone/>
            </a:pPr>
            <a:r>
              <a:rPr lang="de-DE" sz="1800" b="1" dirty="0">
                <a:solidFill>
                  <a:schemeClr val="accent6">
                    <a:lumMod val="50000"/>
                  </a:schemeClr>
                </a:solidFill>
                <a:effectLst/>
              </a:rPr>
              <a:t>	4 % des Kapitals, der Rest nach </a:t>
            </a:r>
            <a:r>
              <a:rPr lang="de-DE" sz="1800" b="1" dirty="0" smtClean="0">
                <a:solidFill>
                  <a:schemeClr val="accent6">
                    <a:lumMod val="50000"/>
                  </a:schemeClr>
                </a:solidFill>
                <a:effectLst/>
              </a:rPr>
              <a:t>Köpfen - wenn nichts anderes vereinbart ist</a:t>
            </a:r>
            <a:endParaRPr lang="de-DE" sz="1800" b="1" dirty="0">
              <a:solidFill>
                <a:schemeClr val="accent6">
                  <a:lumMod val="50000"/>
                </a:schemeClr>
              </a:solidFill>
              <a:effectLst/>
            </a:endParaRPr>
          </a:p>
          <a:p>
            <a:pPr lvl="1">
              <a:buFont typeface="Wingdings" pitchFamily="2" charset="2"/>
              <a:buNone/>
            </a:pPr>
            <a:endParaRPr lang="de-DE" sz="1800" b="1" dirty="0">
              <a:solidFill>
                <a:schemeClr val="accent6">
                  <a:lumMod val="50000"/>
                </a:schemeClr>
              </a:solidFill>
              <a:effectLst/>
            </a:endParaRPr>
          </a:p>
          <a:p>
            <a:pPr lvl="1">
              <a:buFont typeface="Wingdings" pitchFamily="2" charset="2"/>
              <a:buNone/>
            </a:pPr>
            <a:endParaRPr lang="de-DE" sz="1800" b="1" u="sng" dirty="0"/>
          </a:p>
        </p:txBody>
      </p:sp>
      <p:sp>
        <p:nvSpPr>
          <p:cNvPr id="8" name="Textfeld 7"/>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9" name="Textfeld 8"/>
          <p:cNvSpPr txBox="1"/>
          <p:nvPr/>
        </p:nvSpPr>
        <p:spPr>
          <a:xfrm>
            <a:off x="1624112" y="1510384"/>
            <a:ext cx="5724128" cy="461665"/>
          </a:xfrm>
          <a:prstGeom prst="rect">
            <a:avLst/>
          </a:prstGeom>
          <a:noFill/>
        </p:spPr>
        <p:txBody>
          <a:bodyPr wrap="square" rtlCol="0">
            <a:spAutoFit/>
          </a:bodyPr>
          <a:lstStyle/>
          <a:p>
            <a:r>
              <a:rPr lang="de-DE" sz="2400" b="1" dirty="0" smtClean="0"/>
              <a:t>Offene Handelsgesellschaft (OHG)</a:t>
            </a:r>
            <a:endParaRPr lang="de-DE" sz="2400" b="1" dirty="0"/>
          </a:p>
        </p:txBody>
      </p:sp>
      <p:sp>
        <p:nvSpPr>
          <p:cNvPr id="10" name="Abgerundetes Rechteck 9"/>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Personengesellschaft</a:t>
            </a:r>
            <a:endParaRPr lang="de-DE" sz="2000" b="1" dirty="0">
              <a:solidFill>
                <a:schemeClr val="tx1"/>
              </a:solidFill>
            </a:endParaRPr>
          </a:p>
        </p:txBody>
      </p:sp>
      <p:pic>
        <p:nvPicPr>
          <p:cNvPr id="7" name="Picture 2" descr="http://us.cdn2.123rf.com/168nwm/jesterarts/jesterarts0710/jesterarts071000074/1905704-ein-blauer-mann-einen-daumen-hoch-daumen-nach-unten-bewegen-konnte-f-r-viele-konzepte.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334" r="50818" b="15666"/>
          <a:stretch/>
        </p:blipFill>
        <p:spPr bwMode="auto">
          <a:xfrm>
            <a:off x="7956376" y="2217091"/>
            <a:ext cx="787012" cy="115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8934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87043" name="Rectangle 3"/>
          <p:cNvSpPr>
            <a:spLocks noGrp="1" noChangeArrowheads="1"/>
          </p:cNvSpPr>
          <p:nvPr>
            <p:ph type="body" idx="1"/>
          </p:nvPr>
        </p:nvSpPr>
        <p:spPr>
          <a:xfrm>
            <a:off x="467544" y="2492896"/>
            <a:ext cx="8424936" cy="4248473"/>
          </a:xfrm>
        </p:spPr>
        <p:txBody>
          <a:bodyPr/>
          <a:lstStyle/>
          <a:p>
            <a:pPr>
              <a:buFont typeface="Wingdings" pitchFamily="2" charset="2"/>
              <a:buNone/>
            </a:pPr>
            <a:r>
              <a:rPr lang="de-DE" sz="1800" b="1" u="sng" dirty="0" smtClean="0">
                <a:solidFill>
                  <a:schemeClr val="accent6">
                    <a:lumMod val="50000"/>
                  </a:schemeClr>
                </a:solidFill>
                <a:effectLst/>
              </a:rPr>
              <a:t>Gründung</a:t>
            </a:r>
            <a:r>
              <a:rPr lang="de-DE" sz="1800" b="1" u="sng" dirty="0">
                <a:solidFill>
                  <a:schemeClr val="accent6">
                    <a:lumMod val="50000"/>
                  </a:schemeClr>
                </a:solidFill>
                <a:effectLst/>
              </a:rPr>
              <a:t>:</a:t>
            </a:r>
          </a:p>
          <a:p>
            <a:pPr lvl="1">
              <a:buFont typeface="Wingdings" pitchFamily="2" charset="2"/>
              <a:buNone/>
            </a:pPr>
            <a:r>
              <a:rPr lang="de-DE" sz="1800" b="1" dirty="0" smtClean="0">
                <a:solidFill>
                  <a:schemeClr val="accent6">
                    <a:lumMod val="50000"/>
                  </a:schemeClr>
                </a:solidFill>
                <a:effectLst/>
              </a:rPr>
              <a:t>Mindestens </a:t>
            </a:r>
            <a:r>
              <a:rPr lang="de-DE" sz="1800" b="1" dirty="0">
                <a:solidFill>
                  <a:schemeClr val="accent6">
                    <a:lumMod val="50000"/>
                  </a:schemeClr>
                </a:solidFill>
                <a:effectLst/>
              </a:rPr>
              <a:t>2 Personen Komplementär und Kommanditist</a:t>
            </a:r>
          </a:p>
          <a:p>
            <a:pPr lvl="1">
              <a:buFont typeface="Wingdings" pitchFamily="2" charset="2"/>
              <a:buNone/>
            </a:pPr>
            <a:r>
              <a:rPr lang="de-DE" sz="1800" b="1" dirty="0">
                <a:solidFill>
                  <a:schemeClr val="accent6">
                    <a:lumMod val="50000"/>
                  </a:schemeClr>
                </a:solidFill>
                <a:effectLst/>
              </a:rPr>
              <a:t>Gesellschaftervertrag vorgeschrieben</a:t>
            </a:r>
          </a:p>
          <a:p>
            <a:pPr lvl="1">
              <a:buFont typeface="Wingdings" pitchFamily="2" charset="2"/>
              <a:buNone/>
            </a:pPr>
            <a:endParaRPr lang="de-DE" sz="800" b="1" dirty="0">
              <a:solidFill>
                <a:schemeClr val="accent6">
                  <a:lumMod val="50000"/>
                </a:schemeClr>
              </a:solidFill>
              <a:effectLst/>
            </a:endParaRPr>
          </a:p>
          <a:p>
            <a:pPr>
              <a:buFont typeface="Wingdings" pitchFamily="2" charset="2"/>
              <a:buNone/>
            </a:pPr>
            <a:r>
              <a:rPr lang="de-DE" sz="1800" b="1" u="sng" dirty="0">
                <a:solidFill>
                  <a:schemeClr val="accent6">
                    <a:lumMod val="50000"/>
                  </a:schemeClr>
                </a:solidFill>
                <a:effectLst/>
              </a:rPr>
              <a:t>Haftung:</a:t>
            </a:r>
          </a:p>
          <a:p>
            <a:pPr lvl="1">
              <a:buFont typeface="Wingdings" pitchFamily="2" charset="2"/>
              <a:buNone/>
            </a:pPr>
            <a:r>
              <a:rPr lang="de-DE" sz="1800" b="1" dirty="0" smtClean="0">
                <a:solidFill>
                  <a:schemeClr val="accent6">
                    <a:lumMod val="50000"/>
                  </a:schemeClr>
                </a:solidFill>
                <a:effectLst/>
              </a:rPr>
              <a:t>Alle </a:t>
            </a:r>
            <a:r>
              <a:rPr lang="de-DE" sz="1800" b="1" dirty="0">
                <a:solidFill>
                  <a:schemeClr val="accent6">
                    <a:lumMod val="50000"/>
                  </a:schemeClr>
                </a:solidFill>
                <a:effectLst/>
              </a:rPr>
              <a:t>Komplementär haftet mit der Einlage und Privatvermögen (wie bei OHG)</a:t>
            </a:r>
          </a:p>
          <a:p>
            <a:pPr lvl="1">
              <a:buFont typeface="Wingdings" pitchFamily="2" charset="2"/>
              <a:buNone/>
            </a:pPr>
            <a:r>
              <a:rPr lang="de-DE" sz="1800" b="1" dirty="0">
                <a:solidFill>
                  <a:schemeClr val="accent6">
                    <a:lumMod val="50000"/>
                  </a:schemeClr>
                </a:solidFill>
                <a:effectLst/>
              </a:rPr>
              <a:t>Alle Kommanditist haftet nur mit der </a:t>
            </a:r>
            <a:r>
              <a:rPr lang="de-DE" sz="1800" b="1" dirty="0" smtClean="0">
                <a:solidFill>
                  <a:schemeClr val="accent6">
                    <a:lumMod val="50000"/>
                  </a:schemeClr>
                </a:solidFill>
                <a:effectLst/>
              </a:rPr>
              <a:t>Einlage</a:t>
            </a:r>
          </a:p>
          <a:p>
            <a:pPr lvl="1">
              <a:buFont typeface="Wingdings" pitchFamily="2" charset="2"/>
              <a:buNone/>
            </a:pPr>
            <a:endParaRPr lang="de-DE" sz="800" b="1" dirty="0" smtClean="0">
              <a:solidFill>
                <a:schemeClr val="accent6">
                  <a:lumMod val="50000"/>
                </a:schemeClr>
              </a:solidFill>
              <a:effectLst/>
            </a:endParaRPr>
          </a:p>
          <a:p>
            <a:pPr>
              <a:buNone/>
            </a:pPr>
            <a:r>
              <a:rPr lang="de-DE" sz="1800" b="1" u="sng" dirty="0">
                <a:solidFill>
                  <a:schemeClr val="accent6">
                    <a:lumMod val="50000"/>
                  </a:schemeClr>
                </a:solidFill>
                <a:effectLst/>
              </a:rPr>
              <a:t>Vorteile:</a:t>
            </a:r>
          </a:p>
          <a:p>
            <a:pPr lvl="1">
              <a:buNone/>
            </a:pPr>
            <a:r>
              <a:rPr lang="de-DE" sz="1800" b="1" dirty="0" smtClean="0">
                <a:solidFill>
                  <a:schemeClr val="accent6">
                    <a:lumMod val="50000"/>
                  </a:schemeClr>
                </a:solidFill>
                <a:effectLst/>
              </a:rPr>
              <a:t>Klare </a:t>
            </a:r>
            <a:r>
              <a:rPr lang="de-DE" sz="1800" b="1" dirty="0">
                <a:solidFill>
                  <a:schemeClr val="accent6">
                    <a:lumMod val="50000"/>
                  </a:schemeClr>
                </a:solidFill>
                <a:effectLst/>
              </a:rPr>
              <a:t>Kompetenz (Komplementär hat Vertretung und Geschäftsführung inne) </a:t>
            </a:r>
          </a:p>
          <a:p>
            <a:pPr lvl="1">
              <a:buNone/>
            </a:pPr>
            <a:r>
              <a:rPr lang="de-DE" sz="1800" b="1" dirty="0">
                <a:solidFill>
                  <a:schemeClr val="accent6">
                    <a:lumMod val="50000"/>
                  </a:schemeClr>
                </a:solidFill>
                <a:effectLst/>
              </a:rPr>
              <a:t>EK kommt von 2 oder mehr Personen </a:t>
            </a:r>
          </a:p>
          <a:p>
            <a:pPr lvl="1">
              <a:buNone/>
            </a:pPr>
            <a:r>
              <a:rPr lang="de-DE" sz="1800" b="1" dirty="0">
                <a:solidFill>
                  <a:schemeClr val="accent6">
                    <a:lumMod val="50000"/>
                  </a:schemeClr>
                </a:solidFill>
                <a:effectLst/>
              </a:rPr>
              <a:t>Auswahl der Kapitalgeber kann erfolgen</a:t>
            </a:r>
          </a:p>
          <a:p>
            <a:pPr lvl="1">
              <a:buFont typeface="Wingdings" pitchFamily="2" charset="2"/>
              <a:buNone/>
            </a:pPr>
            <a:endParaRPr lang="de-DE" sz="1800" b="1" dirty="0">
              <a:solidFill>
                <a:schemeClr val="accent6">
                  <a:lumMod val="50000"/>
                </a:schemeClr>
              </a:solidFill>
              <a:effectLst/>
            </a:endParaRPr>
          </a:p>
          <a:p>
            <a:pPr lvl="1">
              <a:buFont typeface="Wingdings" pitchFamily="2" charset="2"/>
              <a:buNone/>
            </a:pPr>
            <a:endParaRPr lang="de-DE" sz="1800" b="1" dirty="0">
              <a:solidFill>
                <a:schemeClr val="accent6">
                  <a:lumMod val="50000"/>
                </a:schemeClr>
              </a:solidFill>
              <a:effectLst/>
            </a:endParaRPr>
          </a:p>
          <a:p>
            <a:pPr lvl="1">
              <a:buFont typeface="Wingdings" pitchFamily="2" charset="2"/>
              <a:buNone/>
            </a:pPr>
            <a:endParaRPr lang="de-DE" sz="1800" b="1" dirty="0">
              <a:solidFill>
                <a:schemeClr val="accent6">
                  <a:lumMod val="50000"/>
                </a:schemeClr>
              </a:solidFill>
              <a:effectLst/>
            </a:endParaRPr>
          </a:p>
          <a:p>
            <a:pPr lvl="1">
              <a:buFont typeface="Wingdings" pitchFamily="2" charset="2"/>
              <a:buNone/>
            </a:pPr>
            <a:endParaRPr lang="de-DE" sz="1800" b="1" u="sng" dirty="0"/>
          </a:p>
        </p:txBody>
      </p:sp>
      <p:sp>
        <p:nvSpPr>
          <p:cNvPr id="8" name="Textfeld 7"/>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9" name="Textfeld 8"/>
          <p:cNvSpPr txBox="1"/>
          <p:nvPr/>
        </p:nvSpPr>
        <p:spPr>
          <a:xfrm>
            <a:off x="1624112" y="1510384"/>
            <a:ext cx="5724128" cy="461665"/>
          </a:xfrm>
          <a:prstGeom prst="rect">
            <a:avLst/>
          </a:prstGeom>
          <a:noFill/>
        </p:spPr>
        <p:txBody>
          <a:bodyPr wrap="square" rtlCol="0">
            <a:spAutoFit/>
          </a:bodyPr>
          <a:lstStyle/>
          <a:p>
            <a:r>
              <a:rPr lang="de-DE" sz="2400" b="1" dirty="0" smtClean="0"/>
              <a:t>Kommanditgesellschaft (KG)</a:t>
            </a:r>
            <a:endParaRPr lang="de-DE" sz="2400" b="1" dirty="0"/>
          </a:p>
        </p:txBody>
      </p:sp>
      <p:sp>
        <p:nvSpPr>
          <p:cNvPr id="10" name="Abgerundetes Rechteck 9"/>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Personengesellschaft</a:t>
            </a:r>
            <a:endParaRPr lang="de-DE" sz="2000" b="1" dirty="0">
              <a:solidFill>
                <a:schemeClr val="tx1"/>
              </a:solidFill>
            </a:endParaRPr>
          </a:p>
        </p:txBody>
      </p:sp>
      <p:pic>
        <p:nvPicPr>
          <p:cNvPr id="7" name="Picture 2" descr="http://us.cdn2.123rf.com/168nwm/jesterarts/jesterarts0710/jesterarts071000074/1905704-ein-blauer-mann-einen-daumen-hoch-daumen-nach-unten-bewegen-konnte-f-r-viele-konzepte.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334" r="50818" b="15666"/>
          <a:stretch/>
        </p:blipFill>
        <p:spPr bwMode="auto">
          <a:xfrm>
            <a:off x="6444208" y="5373216"/>
            <a:ext cx="787012" cy="11521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87043" name="Rectangle 3"/>
          <p:cNvSpPr>
            <a:spLocks noGrp="1" noChangeArrowheads="1"/>
          </p:cNvSpPr>
          <p:nvPr>
            <p:ph type="body" idx="1"/>
          </p:nvPr>
        </p:nvSpPr>
        <p:spPr>
          <a:xfrm>
            <a:off x="467544" y="2492896"/>
            <a:ext cx="8424936" cy="4248473"/>
          </a:xfrm>
        </p:spPr>
        <p:txBody>
          <a:bodyPr/>
          <a:lstStyle/>
          <a:p>
            <a:pPr>
              <a:buNone/>
            </a:pPr>
            <a:r>
              <a:rPr lang="de-DE" sz="1800" b="1" u="sng" dirty="0" smtClean="0">
                <a:solidFill>
                  <a:schemeClr val="accent6">
                    <a:lumMod val="50000"/>
                  </a:schemeClr>
                </a:solidFill>
                <a:effectLst/>
              </a:rPr>
              <a:t>Nachteile</a:t>
            </a:r>
            <a:r>
              <a:rPr lang="de-DE" sz="1800" b="1" u="sng" dirty="0">
                <a:solidFill>
                  <a:schemeClr val="accent6">
                    <a:lumMod val="50000"/>
                  </a:schemeClr>
                </a:solidFill>
                <a:effectLst/>
              </a:rPr>
              <a:t>:</a:t>
            </a:r>
          </a:p>
          <a:p>
            <a:pPr lvl="1">
              <a:buNone/>
            </a:pPr>
            <a:r>
              <a:rPr lang="de-DE" sz="1800" b="1" dirty="0" smtClean="0">
                <a:solidFill>
                  <a:schemeClr val="accent6">
                    <a:lumMod val="50000"/>
                  </a:schemeClr>
                </a:solidFill>
                <a:effectLst/>
              </a:rPr>
              <a:t>Haftung </a:t>
            </a:r>
            <a:r>
              <a:rPr lang="de-DE" sz="1800" b="1" dirty="0">
                <a:solidFill>
                  <a:schemeClr val="accent6">
                    <a:lumMod val="50000"/>
                  </a:schemeClr>
                </a:solidFill>
                <a:effectLst/>
              </a:rPr>
              <a:t>auch mit dem Privatvermögen (Komplementär)</a:t>
            </a:r>
          </a:p>
          <a:p>
            <a:pPr lvl="1">
              <a:buNone/>
            </a:pPr>
            <a:r>
              <a:rPr lang="de-DE" sz="1800" b="1" dirty="0">
                <a:solidFill>
                  <a:schemeClr val="accent6">
                    <a:lumMod val="50000"/>
                  </a:schemeClr>
                </a:solidFill>
                <a:effectLst/>
              </a:rPr>
              <a:t>Kommanditist hat nur ein Widerspruchsrecht bei außergewöhnlichen Geschäften und Kontrollrecht der Geschäftsbücher. </a:t>
            </a:r>
          </a:p>
          <a:p>
            <a:pPr lvl="1">
              <a:buNone/>
            </a:pPr>
            <a:endParaRPr lang="de-DE" sz="1800" b="1" u="sng" dirty="0">
              <a:solidFill>
                <a:schemeClr val="accent6">
                  <a:lumMod val="50000"/>
                </a:schemeClr>
              </a:solidFill>
              <a:effectLst/>
            </a:endParaRPr>
          </a:p>
          <a:p>
            <a:pPr>
              <a:buNone/>
            </a:pPr>
            <a:r>
              <a:rPr lang="de-DE" sz="1800" b="1" u="sng" dirty="0">
                <a:solidFill>
                  <a:schemeClr val="accent6">
                    <a:lumMod val="50000"/>
                  </a:schemeClr>
                </a:solidFill>
                <a:effectLst/>
              </a:rPr>
              <a:t>Gewinnverteilung:</a:t>
            </a:r>
          </a:p>
          <a:p>
            <a:pPr>
              <a:buNone/>
            </a:pPr>
            <a:r>
              <a:rPr lang="de-DE" sz="1800" b="1" dirty="0">
                <a:solidFill>
                  <a:schemeClr val="accent6">
                    <a:lumMod val="50000"/>
                  </a:schemeClr>
                </a:solidFill>
                <a:effectLst/>
              </a:rPr>
              <a:t>	4 % des Kapitals, der Rest nach Köpfen – wenn keine abweichende Regelung getroffen wurde.</a:t>
            </a:r>
          </a:p>
          <a:p>
            <a:pPr lvl="1">
              <a:buFont typeface="Wingdings" pitchFamily="2" charset="2"/>
              <a:buNone/>
            </a:pPr>
            <a:endParaRPr lang="de-DE" sz="1800" b="1" dirty="0">
              <a:solidFill>
                <a:schemeClr val="accent6">
                  <a:lumMod val="50000"/>
                </a:schemeClr>
              </a:solidFill>
              <a:effectLst/>
            </a:endParaRPr>
          </a:p>
          <a:p>
            <a:pPr lvl="1">
              <a:buFont typeface="Wingdings" pitchFamily="2" charset="2"/>
              <a:buNone/>
            </a:pPr>
            <a:endParaRPr lang="de-DE" sz="1800" b="1" u="sng" dirty="0"/>
          </a:p>
        </p:txBody>
      </p:sp>
      <p:sp>
        <p:nvSpPr>
          <p:cNvPr id="8" name="Textfeld 7"/>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9" name="Textfeld 8"/>
          <p:cNvSpPr txBox="1"/>
          <p:nvPr/>
        </p:nvSpPr>
        <p:spPr>
          <a:xfrm>
            <a:off x="1624112" y="1510384"/>
            <a:ext cx="5724128" cy="461665"/>
          </a:xfrm>
          <a:prstGeom prst="rect">
            <a:avLst/>
          </a:prstGeom>
          <a:noFill/>
        </p:spPr>
        <p:txBody>
          <a:bodyPr wrap="square" rtlCol="0">
            <a:spAutoFit/>
          </a:bodyPr>
          <a:lstStyle/>
          <a:p>
            <a:r>
              <a:rPr lang="de-DE" sz="2400" b="1" dirty="0" smtClean="0"/>
              <a:t>Kommanditgesellschaft (KG)</a:t>
            </a:r>
            <a:endParaRPr lang="de-DE" sz="2400" b="1" dirty="0"/>
          </a:p>
        </p:txBody>
      </p:sp>
      <p:sp>
        <p:nvSpPr>
          <p:cNvPr id="10" name="Abgerundetes Rechteck 9"/>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Personengesellschaft</a:t>
            </a:r>
            <a:endParaRPr lang="de-DE" sz="2000" b="1" dirty="0">
              <a:solidFill>
                <a:schemeClr val="tx1"/>
              </a:solidFill>
            </a:endParaRPr>
          </a:p>
        </p:txBody>
      </p:sp>
      <p:pic>
        <p:nvPicPr>
          <p:cNvPr id="7" name="Picture 2" descr="http://us.cdn2.123rf.com/168nwm/jesterarts/jesterarts0710/jesterarts071000074/1905704-ein-blauer-mann-einen-daumen-hoch-daumen-nach-unten-bewegen-konnte-f-r-viele-konzepte.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466"/>
          <a:stretch/>
        </p:blipFill>
        <p:spPr bwMode="auto">
          <a:xfrm>
            <a:off x="7812360" y="2520811"/>
            <a:ext cx="824638"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6744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8" name="Textfeld 7"/>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9" name="Textfeld 8"/>
          <p:cNvSpPr txBox="1"/>
          <p:nvPr/>
        </p:nvSpPr>
        <p:spPr>
          <a:xfrm>
            <a:off x="1624112" y="1510384"/>
            <a:ext cx="5724128" cy="461665"/>
          </a:xfrm>
          <a:prstGeom prst="rect">
            <a:avLst/>
          </a:prstGeom>
          <a:noFill/>
        </p:spPr>
        <p:txBody>
          <a:bodyPr wrap="square" rtlCol="0">
            <a:spAutoFit/>
          </a:bodyPr>
          <a:lstStyle/>
          <a:p>
            <a:r>
              <a:rPr lang="de-DE" sz="2400" b="1" dirty="0" smtClean="0"/>
              <a:t>Partnergesellschaft (PartG)</a:t>
            </a:r>
            <a:endParaRPr lang="de-DE" sz="2400" b="1" dirty="0"/>
          </a:p>
        </p:txBody>
      </p:sp>
      <p:sp>
        <p:nvSpPr>
          <p:cNvPr id="10" name="Abgerundetes Rechteck 9"/>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Personengesellschaft</a:t>
            </a:r>
            <a:endParaRPr lang="de-DE" sz="2000" b="1" dirty="0">
              <a:solidFill>
                <a:schemeClr val="tx1"/>
              </a:solidFill>
            </a:endParaRPr>
          </a:p>
        </p:txBody>
      </p:sp>
      <p:sp>
        <p:nvSpPr>
          <p:cNvPr id="11" name="Rectangle 3"/>
          <p:cNvSpPr txBox="1">
            <a:spLocks noChangeArrowheads="1"/>
          </p:cNvSpPr>
          <p:nvPr/>
        </p:nvSpPr>
        <p:spPr bwMode="auto">
          <a:xfrm>
            <a:off x="395536" y="2348880"/>
            <a:ext cx="8424936" cy="424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accent4">
                    <a:lumMod val="50000"/>
                  </a:schemeClr>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accent4">
                    <a:lumMod val="50000"/>
                  </a:schemeClr>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accent4">
                    <a:lumMod val="50000"/>
                  </a:schemeClr>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accent4">
                    <a:lumMod val="50000"/>
                  </a:schemeClr>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nSpc>
                <a:spcPct val="80000"/>
              </a:lnSpc>
              <a:buFont typeface="Wingdings" pitchFamily="2" charset="2"/>
              <a:buNone/>
            </a:pPr>
            <a:r>
              <a:rPr lang="de-DE" sz="1800" b="1" u="sng" kern="0" dirty="0" smtClean="0">
                <a:solidFill>
                  <a:schemeClr val="accent6">
                    <a:lumMod val="50000"/>
                  </a:schemeClr>
                </a:solidFill>
                <a:effectLst/>
              </a:rPr>
              <a:t>Gründung:</a:t>
            </a:r>
          </a:p>
          <a:p>
            <a:pPr lvl="1">
              <a:lnSpc>
                <a:spcPct val="80000"/>
              </a:lnSpc>
              <a:buFont typeface="Wingdings" pitchFamily="2" charset="2"/>
              <a:buNone/>
            </a:pPr>
            <a:r>
              <a:rPr lang="de-DE" sz="1800" b="1" kern="0" dirty="0" smtClean="0">
                <a:solidFill>
                  <a:schemeClr val="accent6">
                    <a:lumMod val="50000"/>
                  </a:schemeClr>
                </a:solidFill>
                <a:effectLst/>
              </a:rPr>
              <a:t>Mindestens 2 Personen</a:t>
            </a:r>
          </a:p>
          <a:p>
            <a:pPr lvl="1">
              <a:lnSpc>
                <a:spcPct val="80000"/>
              </a:lnSpc>
              <a:buNone/>
            </a:pPr>
            <a:r>
              <a:rPr lang="de-DE" sz="1800" b="1" kern="0" dirty="0" smtClean="0">
                <a:solidFill>
                  <a:schemeClr val="accent6">
                    <a:lumMod val="50000"/>
                  </a:schemeClr>
                </a:solidFill>
                <a:effectLst/>
              </a:rPr>
              <a:t>Sie führt keine Firma, jedoch einen Namen. </a:t>
            </a:r>
            <a:r>
              <a:rPr lang="de-DE" sz="1800" b="1" kern="0" dirty="0">
                <a:solidFill>
                  <a:schemeClr val="accent6">
                    <a:lumMod val="50000"/>
                  </a:schemeClr>
                </a:solidFill>
                <a:effectLst/>
              </a:rPr>
              <a:t>Dieser muss den Namen mindestens eines Partners, den Zusatz „&amp; Partner“ oder „Partnerschaft“ sowie die Berufsbezeichnungen aller in der Partnerschaft vertretenen Berufe </a:t>
            </a:r>
            <a:r>
              <a:rPr lang="de-DE" sz="1800" b="1" kern="0" dirty="0" smtClean="0">
                <a:solidFill>
                  <a:schemeClr val="accent6">
                    <a:lumMod val="50000"/>
                  </a:schemeClr>
                </a:solidFill>
                <a:effectLst/>
              </a:rPr>
              <a:t>enthalten.</a:t>
            </a:r>
          </a:p>
          <a:p>
            <a:pPr lvl="1">
              <a:lnSpc>
                <a:spcPct val="80000"/>
              </a:lnSpc>
              <a:buNone/>
            </a:pPr>
            <a:r>
              <a:rPr lang="de-DE" sz="1800" b="1" kern="0" dirty="0" smtClean="0">
                <a:solidFill>
                  <a:schemeClr val="accent6">
                    <a:lumMod val="50000"/>
                  </a:schemeClr>
                </a:solidFill>
                <a:effectLst/>
              </a:rPr>
              <a:t>Partnerschaftsvertrag ist vorgeschrieben.</a:t>
            </a:r>
            <a:endParaRPr lang="de-DE" sz="1800" b="1" kern="0" dirty="0">
              <a:solidFill>
                <a:schemeClr val="accent6">
                  <a:lumMod val="50000"/>
                </a:schemeClr>
              </a:solidFill>
              <a:effectLst/>
            </a:endParaRPr>
          </a:p>
          <a:p>
            <a:pPr lvl="1">
              <a:lnSpc>
                <a:spcPct val="80000"/>
              </a:lnSpc>
              <a:buFont typeface="Wingdings" pitchFamily="2" charset="2"/>
              <a:buNone/>
            </a:pPr>
            <a:r>
              <a:rPr lang="de-DE" sz="1800" b="1" kern="0" dirty="0" smtClean="0">
                <a:solidFill>
                  <a:schemeClr val="accent6">
                    <a:lumMod val="50000"/>
                  </a:schemeClr>
                </a:solidFill>
                <a:effectLst/>
              </a:rPr>
              <a:t>Eintragung ins Partnerschaftsregister (HR)</a:t>
            </a:r>
          </a:p>
          <a:p>
            <a:pPr lvl="1">
              <a:lnSpc>
                <a:spcPct val="80000"/>
              </a:lnSpc>
              <a:buNone/>
            </a:pPr>
            <a:r>
              <a:rPr lang="de-DE" sz="1800" b="1" kern="0" dirty="0" smtClean="0">
                <a:solidFill>
                  <a:schemeClr val="accent6">
                    <a:lumMod val="50000"/>
                  </a:schemeClr>
                </a:solidFill>
                <a:effectLst/>
              </a:rPr>
              <a:t>Zur </a:t>
            </a:r>
            <a:r>
              <a:rPr lang="de-DE" sz="1800" b="1" kern="0" dirty="0">
                <a:solidFill>
                  <a:schemeClr val="accent6">
                    <a:lumMod val="50000"/>
                  </a:schemeClr>
                </a:solidFill>
                <a:effectLst/>
              </a:rPr>
              <a:t>Führung der Geschäfte sind grundsätzlich alle Partner berechtigt und verpflichtet, es sei denn, im Partnerschaftsvertrag ist etwas anderes vereinbart</a:t>
            </a:r>
          </a:p>
          <a:p>
            <a:pPr lvl="1">
              <a:lnSpc>
                <a:spcPct val="80000"/>
              </a:lnSpc>
              <a:buFont typeface="Wingdings" pitchFamily="2" charset="2"/>
              <a:buNone/>
            </a:pPr>
            <a:endParaRPr lang="de-DE" sz="1800" b="1" kern="0" dirty="0" smtClean="0">
              <a:solidFill>
                <a:schemeClr val="accent6">
                  <a:lumMod val="50000"/>
                </a:schemeClr>
              </a:solidFill>
              <a:effectLst/>
            </a:endParaRPr>
          </a:p>
          <a:p>
            <a:pPr>
              <a:lnSpc>
                <a:spcPct val="80000"/>
              </a:lnSpc>
              <a:buFont typeface="Wingdings" pitchFamily="2" charset="2"/>
              <a:buNone/>
            </a:pPr>
            <a:r>
              <a:rPr lang="de-DE" sz="1800" b="1" u="sng" kern="0" dirty="0" smtClean="0">
                <a:solidFill>
                  <a:schemeClr val="accent6">
                    <a:lumMod val="50000"/>
                  </a:schemeClr>
                </a:solidFill>
                <a:effectLst/>
              </a:rPr>
              <a:t>Haftung:</a:t>
            </a:r>
          </a:p>
          <a:p>
            <a:pPr lvl="1">
              <a:lnSpc>
                <a:spcPct val="80000"/>
              </a:lnSpc>
              <a:buFont typeface="Wingdings" pitchFamily="2" charset="2"/>
              <a:buNone/>
            </a:pPr>
            <a:r>
              <a:rPr lang="de-DE" sz="1800" b="1" kern="0" dirty="0" smtClean="0">
                <a:solidFill>
                  <a:schemeClr val="accent6">
                    <a:lumMod val="50000"/>
                  </a:schemeClr>
                </a:solidFill>
                <a:effectLst/>
              </a:rPr>
              <a:t>Als Gesamtschuldner und mit Privatvermögen und Einlage</a:t>
            </a:r>
          </a:p>
          <a:p>
            <a:pPr lvl="1">
              <a:buFont typeface="Wingdings" pitchFamily="2" charset="2"/>
              <a:buNone/>
            </a:pPr>
            <a:endParaRPr lang="de-DE" sz="1800" b="1" u="sng" kern="0" dirty="0"/>
          </a:p>
        </p:txBody>
      </p:sp>
    </p:spTree>
    <p:extLst>
      <p:ext uri="{BB962C8B-B14F-4D97-AF65-F5344CB8AC3E}">
        <p14:creationId xmlns:p14="http://schemas.microsoft.com/office/powerpoint/2010/main" val="1469384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6"/>
          <p:cNvSpPr>
            <a:spLocks noGrp="1"/>
          </p:cNvSpPr>
          <p:nvPr>
            <p:ph type="dt" sz="quarter" idx="10"/>
          </p:nvPr>
        </p:nvSpPr>
        <p:spPr>
          <a:xfrm>
            <a:off x="0" y="0"/>
            <a:ext cx="2987824" cy="212408"/>
          </a:xfrm>
        </p:spPr>
        <p:txBody>
          <a:bodyPr/>
          <a:lstStyle/>
          <a:p>
            <a:r>
              <a:rPr lang="de-DE"/>
              <a:t>© Skript IHK Augsburg in Überarbeitung Christian Zerle</a:t>
            </a:r>
          </a:p>
        </p:txBody>
      </p:sp>
      <p:sp>
        <p:nvSpPr>
          <p:cNvPr id="1906690" name="Rectangle 2"/>
          <p:cNvSpPr>
            <a:spLocks noGrp="1" noChangeArrowheads="1"/>
          </p:cNvSpPr>
          <p:nvPr>
            <p:ph type="body" sz="half" idx="1"/>
          </p:nvPr>
        </p:nvSpPr>
        <p:spPr>
          <a:xfrm>
            <a:off x="249113" y="332656"/>
            <a:ext cx="8715375" cy="576064"/>
          </a:xfrm>
        </p:spPr>
        <p:txBody>
          <a:bodyPr/>
          <a:lstStyle/>
          <a:p>
            <a:pPr marL="533400" indent="-533400">
              <a:buFont typeface="Wingdings" pitchFamily="2" charset="2"/>
              <a:buNone/>
            </a:pPr>
            <a:endParaRPr lang="de-DE" b="1" dirty="0" smtClean="0">
              <a:solidFill>
                <a:schemeClr val="accent4">
                  <a:lumMod val="25000"/>
                </a:schemeClr>
              </a:solidFill>
              <a:effectLst/>
            </a:endParaRPr>
          </a:p>
          <a:p>
            <a:pPr marL="533400" indent="-533400">
              <a:buFont typeface="Wingdings" pitchFamily="2" charset="2"/>
              <a:buNone/>
            </a:pPr>
            <a:endParaRPr lang="de-DE" b="1" dirty="0">
              <a:solidFill>
                <a:schemeClr val="accent4">
                  <a:lumMod val="25000"/>
                </a:schemeClr>
              </a:solidFill>
              <a:effectLst/>
            </a:endParaRPr>
          </a:p>
          <a:p>
            <a:pPr marL="533400" indent="-533400">
              <a:buFont typeface="Wingdings" pitchFamily="2" charset="2"/>
              <a:buNone/>
            </a:pPr>
            <a:endParaRPr lang="de-DE" b="1" dirty="0" smtClean="0">
              <a:solidFill>
                <a:schemeClr val="accent4">
                  <a:lumMod val="25000"/>
                </a:schemeClr>
              </a:solidFill>
              <a:effectLst/>
            </a:endParaRPr>
          </a:p>
          <a:p>
            <a:pPr marL="533400" indent="-533400">
              <a:buFont typeface="Wingdings" pitchFamily="2" charset="2"/>
              <a:buNone/>
            </a:pPr>
            <a:r>
              <a:rPr lang="de-DE" sz="3000" b="1" kern="1200" dirty="0" smtClean="0">
                <a:solidFill>
                  <a:schemeClr val="accent6">
                    <a:lumMod val="50000"/>
                  </a:schemeClr>
                </a:solidFill>
                <a:effectLst/>
                <a:latin typeface="Garamond" pitchFamily="18" charset="0"/>
              </a:rPr>
              <a:t>1.0 Berücksichtigung </a:t>
            </a:r>
            <a:r>
              <a:rPr lang="de-DE" sz="3000" b="1" kern="1200" dirty="0">
                <a:solidFill>
                  <a:schemeClr val="accent6">
                    <a:lumMod val="50000"/>
                  </a:schemeClr>
                </a:solidFill>
                <a:effectLst/>
                <a:latin typeface="Garamond" pitchFamily="18" charset="0"/>
              </a:rPr>
              <a:t>der ökonomischen Handlungsprinzipien von Unternehmen unter Einbeziehung volks-wirtschaftlicher Zusammenhänge und sozialer Wirkungen</a:t>
            </a:r>
          </a:p>
          <a:p>
            <a:pPr marL="533400" indent="-533400" algn="just">
              <a:buFont typeface="Wingdings" pitchFamily="2" charset="2"/>
              <a:buNone/>
            </a:pPr>
            <a:endParaRPr lang="de-DE" sz="2300" kern="1200" dirty="0">
              <a:solidFill>
                <a:schemeClr val="accent6">
                  <a:lumMod val="50000"/>
                </a:schemeClr>
              </a:solidFill>
              <a:effectLst/>
              <a:latin typeface="Garamond" pitchFamily="18" charset="0"/>
            </a:endParaRPr>
          </a:p>
          <a:p>
            <a:pPr marL="533400" indent="-533400" algn="just">
              <a:buFont typeface="Wingdings" pitchFamily="2" charset="2"/>
              <a:buNone/>
            </a:pPr>
            <a:r>
              <a:rPr lang="de-DE" sz="2300" kern="1200" dirty="0">
                <a:solidFill>
                  <a:schemeClr val="accent6">
                    <a:lumMod val="50000"/>
                  </a:schemeClr>
                </a:solidFill>
                <a:effectLst/>
                <a:latin typeface="Garamond" pitchFamily="18" charset="0"/>
              </a:rPr>
              <a:t>1.1		Unternehmensformen und deren Einbindung in volks-	wirtschaftliche Zusammenhänge</a:t>
            </a:r>
          </a:p>
          <a:p>
            <a:pPr marL="533400" indent="-533400" algn="just">
              <a:buFont typeface="Wingdings" pitchFamily="2" charset="2"/>
              <a:buNone/>
            </a:pPr>
            <a:r>
              <a:rPr lang="de-DE" sz="2300" kern="1200" dirty="0">
                <a:solidFill>
                  <a:schemeClr val="accent6">
                    <a:lumMod val="50000"/>
                  </a:schemeClr>
                </a:solidFill>
                <a:effectLst/>
                <a:latin typeface="Garamond" pitchFamily="18" charset="0"/>
              </a:rPr>
              <a:t>1.1.1 	Unternehmensformen</a:t>
            </a:r>
          </a:p>
          <a:p>
            <a:pPr marL="533400" indent="-533400" algn="just">
              <a:buFont typeface="Wingdings" pitchFamily="2" charset="2"/>
              <a:buNone/>
            </a:pPr>
            <a:r>
              <a:rPr lang="de-DE" sz="2300" kern="1200" dirty="0">
                <a:solidFill>
                  <a:schemeClr val="accent6">
                    <a:lumMod val="50000"/>
                  </a:schemeClr>
                </a:solidFill>
                <a:effectLst/>
                <a:latin typeface="Garamond" pitchFamily="18" charset="0"/>
              </a:rPr>
              <a:t>1.1.2 	Konzentrationsformen der </a:t>
            </a:r>
            <a:r>
              <a:rPr lang="de-DE" sz="2300" kern="1200" dirty="0" smtClean="0">
                <a:solidFill>
                  <a:schemeClr val="accent6">
                    <a:lumMod val="50000"/>
                  </a:schemeClr>
                </a:solidFill>
                <a:effectLst/>
                <a:latin typeface="Garamond" pitchFamily="18" charset="0"/>
              </a:rPr>
              <a:t>Wirtschaft</a:t>
            </a:r>
          </a:p>
          <a:p>
            <a:pPr marL="533400" indent="-533400" algn="just">
              <a:buFont typeface="Wingdings" pitchFamily="2" charset="2"/>
              <a:buNone/>
            </a:pPr>
            <a:r>
              <a:rPr lang="de-DE" sz="2300" kern="1200" dirty="0" smtClean="0">
                <a:solidFill>
                  <a:schemeClr val="accent6">
                    <a:lumMod val="50000"/>
                  </a:schemeClr>
                </a:solidFill>
                <a:effectLst/>
                <a:latin typeface="Garamond" pitchFamily="18" charset="0"/>
              </a:rPr>
              <a:t>1.1.3	Internationalisierung und Globalisierung </a:t>
            </a:r>
            <a:endParaRPr lang="de-DE" sz="2300" kern="1200" dirty="0">
              <a:solidFill>
                <a:schemeClr val="accent6">
                  <a:lumMod val="50000"/>
                </a:schemeClr>
              </a:solidFill>
              <a:effectLst/>
              <a:latin typeface="Garamond" pitchFamily="18" charset="0"/>
            </a:endParaRPr>
          </a:p>
          <a:p>
            <a:pPr marL="533400" indent="-533400" algn="just">
              <a:buFont typeface="Wingdings" pitchFamily="2" charset="2"/>
              <a:buNone/>
            </a:pPr>
            <a:endParaRPr lang="de-DE" sz="2800" dirty="0"/>
          </a:p>
        </p:txBody>
      </p:sp>
      <p:sp>
        <p:nvSpPr>
          <p:cNvPr id="5" name="Textfeld 4"/>
          <p:cNvSpPr txBox="1"/>
          <p:nvPr/>
        </p:nvSpPr>
        <p:spPr>
          <a:xfrm>
            <a:off x="-180528" y="332656"/>
            <a:ext cx="8715375" cy="1384995"/>
          </a:xfrm>
          <a:prstGeom prst="rect">
            <a:avLst/>
          </a:prstGeom>
          <a:noFill/>
        </p:spPr>
        <p:txBody>
          <a:bodyPr wrap="square" rtlCol="0">
            <a:spAutoFit/>
          </a:bodyPr>
          <a:lstStyle/>
          <a:p>
            <a:pPr lvl="1"/>
            <a:r>
              <a:rPr lang="de-DE" sz="2800" b="1" dirty="0" smtClean="0"/>
              <a:t>1   Ökonomische Handlungsprinzipen</a:t>
            </a:r>
          </a:p>
          <a:p>
            <a:pPr lvl="1"/>
            <a:r>
              <a:rPr lang="de-DE" sz="2800" b="1" dirty="0" smtClean="0"/>
              <a:t> </a:t>
            </a:r>
          </a:p>
          <a:p>
            <a:pPr lvl="1"/>
            <a:r>
              <a:rPr lang="de-DE" sz="2800" b="1" dirty="0" smtClean="0">
                <a:solidFill>
                  <a:schemeClr val="accent4">
                    <a:lumMod val="25000"/>
                  </a:schemeClr>
                </a:solidFill>
              </a:rPr>
              <a:t>	</a:t>
            </a:r>
            <a:endParaRPr lang="de-DE"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8" name="Textfeld 7"/>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9" name="Textfeld 8"/>
          <p:cNvSpPr txBox="1"/>
          <p:nvPr/>
        </p:nvSpPr>
        <p:spPr>
          <a:xfrm>
            <a:off x="1624112" y="1510384"/>
            <a:ext cx="5724128" cy="461665"/>
          </a:xfrm>
          <a:prstGeom prst="rect">
            <a:avLst/>
          </a:prstGeom>
          <a:noFill/>
        </p:spPr>
        <p:txBody>
          <a:bodyPr wrap="square" rtlCol="0">
            <a:spAutoFit/>
          </a:bodyPr>
          <a:lstStyle/>
          <a:p>
            <a:r>
              <a:rPr lang="de-DE" sz="2400" b="1" dirty="0" smtClean="0"/>
              <a:t>Stille Gesellschaft</a:t>
            </a:r>
            <a:endParaRPr lang="de-DE" sz="2400" b="1" dirty="0"/>
          </a:p>
        </p:txBody>
      </p:sp>
      <p:sp>
        <p:nvSpPr>
          <p:cNvPr id="10" name="Abgerundetes Rechteck 9"/>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Personengesellschaft</a:t>
            </a:r>
            <a:endParaRPr lang="de-DE" sz="2000" b="1" dirty="0">
              <a:solidFill>
                <a:schemeClr val="tx1"/>
              </a:solidFill>
            </a:endParaRPr>
          </a:p>
        </p:txBody>
      </p:sp>
      <p:sp>
        <p:nvSpPr>
          <p:cNvPr id="11" name="Rectangle 3"/>
          <p:cNvSpPr txBox="1">
            <a:spLocks noChangeArrowheads="1"/>
          </p:cNvSpPr>
          <p:nvPr/>
        </p:nvSpPr>
        <p:spPr bwMode="auto">
          <a:xfrm>
            <a:off x="395536" y="2348880"/>
            <a:ext cx="8424936" cy="424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accent4">
                    <a:lumMod val="50000"/>
                  </a:schemeClr>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accent4">
                    <a:lumMod val="50000"/>
                  </a:schemeClr>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accent4">
                    <a:lumMod val="50000"/>
                  </a:schemeClr>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accent4">
                    <a:lumMod val="50000"/>
                  </a:schemeClr>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buNone/>
            </a:pPr>
            <a:r>
              <a:rPr lang="de-DE" sz="1800" b="1" u="sng" kern="0" dirty="0" smtClean="0">
                <a:solidFill>
                  <a:schemeClr val="accent6">
                    <a:lumMod val="50000"/>
                  </a:schemeClr>
                </a:solidFill>
                <a:effectLst/>
              </a:rPr>
              <a:t>Gründung</a:t>
            </a:r>
            <a:r>
              <a:rPr lang="de-DE" sz="1800" b="1" u="sng" kern="0" dirty="0">
                <a:solidFill>
                  <a:schemeClr val="accent6">
                    <a:lumMod val="50000"/>
                  </a:schemeClr>
                </a:solidFill>
                <a:effectLst/>
              </a:rPr>
              <a:t>:</a:t>
            </a:r>
          </a:p>
          <a:p>
            <a:pPr>
              <a:buNone/>
            </a:pPr>
            <a:r>
              <a:rPr lang="de-DE" sz="1800" b="1" kern="0" dirty="0">
                <a:solidFill>
                  <a:schemeClr val="accent6">
                    <a:lumMod val="50000"/>
                  </a:schemeClr>
                </a:solidFill>
                <a:effectLst/>
              </a:rPr>
              <a:t>	  Einlage in eine bestehendes Unternehmen</a:t>
            </a:r>
          </a:p>
          <a:p>
            <a:pPr>
              <a:buNone/>
            </a:pPr>
            <a:r>
              <a:rPr lang="de-DE" sz="1800" b="1" kern="0" dirty="0">
                <a:solidFill>
                  <a:schemeClr val="accent6">
                    <a:lumMod val="50000"/>
                  </a:schemeClr>
                </a:solidFill>
                <a:effectLst/>
              </a:rPr>
              <a:t>	  Keine Formvorschrift bei der Gründung</a:t>
            </a:r>
          </a:p>
          <a:p>
            <a:pPr lvl="1">
              <a:buNone/>
            </a:pPr>
            <a:endParaRPr lang="de-DE" sz="1800" b="1" kern="0" dirty="0">
              <a:solidFill>
                <a:schemeClr val="accent6">
                  <a:lumMod val="50000"/>
                </a:schemeClr>
              </a:solidFill>
              <a:effectLst/>
            </a:endParaRPr>
          </a:p>
          <a:p>
            <a:pPr>
              <a:buNone/>
            </a:pPr>
            <a:r>
              <a:rPr lang="de-DE" sz="1800" b="1" u="sng" kern="0" dirty="0">
                <a:solidFill>
                  <a:schemeClr val="accent6">
                    <a:lumMod val="50000"/>
                  </a:schemeClr>
                </a:solidFill>
                <a:effectLst/>
              </a:rPr>
              <a:t>Firma:</a:t>
            </a:r>
          </a:p>
          <a:p>
            <a:pPr>
              <a:buNone/>
            </a:pPr>
            <a:r>
              <a:rPr lang="de-DE" sz="1800" b="1" kern="0" dirty="0">
                <a:solidFill>
                  <a:schemeClr val="accent6">
                    <a:lumMod val="50000"/>
                  </a:schemeClr>
                </a:solidFill>
                <a:effectLst/>
              </a:rPr>
              <a:t>	sie führt keine Firma</a:t>
            </a:r>
          </a:p>
          <a:p>
            <a:pPr>
              <a:buNone/>
            </a:pPr>
            <a:endParaRPr lang="de-DE" sz="1800" b="1" kern="0" dirty="0">
              <a:solidFill>
                <a:schemeClr val="accent6">
                  <a:lumMod val="50000"/>
                </a:schemeClr>
              </a:solidFill>
              <a:effectLst/>
            </a:endParaRPr>
          </a:p>
          <a:p>
            <a:pPr>
              <a:buNone/>
            </a:pPr>
            <a:r>
              <a:rPr lang="de-DE" sz="1800" b="1" u="sng" kern="0" dirty="0">
                <a:solidFill>
                  <a:schemeClr val="accent6">
                    <a:lumMod val="50000"/>
                  </a:schemeClr>
                </a:solidFill>
                <a:effectLst/>
              </a:rPr>
              <a:t>Haftung:</a:t>
            </a:r>
          </a:p>
          <a:p>
            <a:pPr>
              <a:buNone/>
            </a:pPr>
            <a:r>
              <a:rPr lang="de-DE" sz="1800" b="1" kern="0" dirty="0">
                <a:solidFill>
                  <a:schemeClr val="accent6">
                    <a:lumMod val="50000"/>
                  </a:schemeClr>
                </a:solidFill>
                <a:effectLst/>
              </a:rPr>
              <a:t>	  Gesellschafter haftet nur mit der konkursberechtigten Einlage </a:t>
            </a:r>
          </a:p>
          <a:p>
            <a:pPr>
              <a:buNone/>
            </a:pPr>
            <a:endParaRPr lang="de-DE" sz="1800" b="1" kern="0" dirty="0">
              <a:solidFill>
                <a:schemeClr val="accent6">
                  <a:lumMod val="50000"/>
                </a:schemeClr>
              </a:solidFill>
              <a:effectLst/>
            </a:endParaRPr>
          </a:p>
          <a:p>
            <a:pPr lvl="1">
              <a:lnSpc>
                <a:spcPct val="80000"/>
              </a:lnSpc>
              <a:buNone/>
            </a:pPr>
            <a:endParaRPr lang="de-DE" sz="1800" b="1" kern="0" dirty="0">
              <a:solidFill>
                <a:schemeClr val="accent6">
                  <a:lumMod val="50000"/>
                </a:schemeClr>
              </a:solidFill>
              <a:effectLst/>
            </a:endParaRPr>
          </a:p>
        </p:txBody>
      </p:sp>
      <p:sp>
        <p:nvSpPr>
          <p:cNvPr id="7" name="Textfeld 6"/>
          <p:cNvSpPr txBox="1"/>
          <p:nvPr/>
        </p:nvSpPr>
        <p:spPr>
          <a:xfrm>
            <a:off x="899592" y="5589240"/>
            <a:ext cx="6984776" cy="878443"/>
          </a:xfrm>
          <a:prstGeom prst="roundRect">
            <a:avLst>
              <a:gd name="adj" fmla="val 3954"/>
            </a:avLst>
          </a:prstGeom>
          <a:ln/>
        </p:spPr>
        <p:style>
          <a:lnRef idx="3">
            <a:schemeClr val="lt1"/>
          </a:lnRef>
          <a:fillRef idx="1">
            <a:schemeClr val="accent1"/>
          </a:fillRef>
          <a:effectRef idx="1">
            <a:schemeClr val="accent1"/>
          </a:effectRef>
          <a:fontRef idx="minor">
            <a:schemeClr val="lt1"/>
          </a:fontRef>
        </p:style>
        <p:txBody>
          <a:bodyPr wrap="square">
            <a:spAutoFit/>
          </a:bodyPr>
          <a:lstStyle>
            <a:defPPr>
              <a:defRPr lang="de-DE"/>
            </a:defPPr>
            <a:lvl1pPr>
              <a:spcBef>
                <a:spcPct val="50000"/>
              </a:spcBef>
              <a:defRPr sz="3200" b="1">
                <a:solidFill>
                  <a:schemeClr val="bg1">
                    <a:lumMod val="50000"/>
                  </a:schemeClr>
                </a:solidFill>
              </a:defRPr>
            </a:lvl1pPr>
          </a:lstStyle>
          <a:p>
            <a:pPr algn="ctr">
              <a:buNone/>
            </a:pPr>
            <a:r>
              <a:rPr lang="de-DE" sz="2000" kern="0" dirty="0">
                <a:solidFill>
                  <a:schemeClr val="tx1"/>
                </a:solidFill>
              </a:rPr>
              <a:t>Die Vertretungsbefugnis und Geschäftsführung liegen</a:t>
            </a:r>
          </a:p>
          <a:p>
            <a:pPr algn="ctr">
              <a:buNone/>
            </a:pPr>
            <a:r>
              <a:rPr lang="de-DE" sz="2000" kern="0" dirty="0">
                <a:solidFill>
                  <a:schemeClr val="tx1"/>
                </a:solidFill>
              </a:rPr>
              <a:t>ausschließlich beim Inhaber</a:t>
            </a:r>
          </a:p>
        </p:txBody>
      </p:sp>
    </p:spTree>
    <p:extLst>
      <p:ext uri="{BB962C8B-B14F-4D97-AF65-F5344CB8AC3E}">
        <p14:creationId xmlns:p14="http://schemas.microsoft.com/office/powerpoint/2010/main" val="33072901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7" name="Abgerundetes Rechteck 6"/>
          <p:cNvSpPr/>
          <p:nvPr/>
        </p:nvSpPr>
        <p:spPr>
          <a:xfrm>
            <a:off x="827583" y="2708920"/>
            <a:ext cx="7707263" cy="2553891"/>
          </a:xfrm>
          <a:prstGeom prst="round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7200" b="1" dirty="0" smtClean="0">
                <a:solidFill>
                  <a:schemeClr val="tx1"/>
                </a:solidFill>
              </a:rPr>
              <a:t>Kapital-gesellschaften</a:t>
            </a:r>
            <a:endParaRPr lang="de-DE" sz="7200" b="1" dirty="0">
              <a:solidFill>
                <a:schemeClr val="tx1"/>
              </a:solidFill>
            </a:endParaRPr>
          </a:p>
        </p:txBody>
      </p:sp>
      <p:sp>
        <p:nvSpPr>
          <p:cNvPr id="9" name="Textfeld 8"/>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Tree>
    <p:extLst>
      <p:ext uri="{BB962C8B-B14F-4D97-AF65-F5344CB8AC3E}">
        <p14:creationId xmlns:p14="http://schemas.microsoft.com/office/powerpoint/2010/main" val="15932126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8" name="Textfeld 7"/>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10" name="Abgerundetes Rechteck 9"/>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Kapitalgesellschaft</a:t>
            </a:r>
            <a:endParaRPr lang="de-DE" sz="2000" b="1" dirty="0">
              <a:solidFill>
                <a:schemeClr val="tx1"/>
              </a:solidFill>
            </a:endParaRPr>
          </a:p>
        </p:txBody>
      </p:sp>
      <p:sp>
        <p:nvSpPr>
          <p:cNvPr id="11" name="Rectangle 3"/>
          <p:cNvSpPr txBox="1">
            <a:spLocks noChangeArrowheads="1"/>
          </p:cNvSpPr>
          <p:nvPr/>
        </p:nvSpPr>
        <p:spPr bwMode="auto">
          <a:xfrm>
            <a:off x="109911" y="1772816"/>
            <a:ext cx="842493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accent4">
                    <a:lumMod val="50000"/>
                  </a:schemeClr>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accent4">
                    <a:lumMod val="50000"/>
                  </a:schemeClr>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accent4">
                    <a:lumMod val="50000"/>
                  </a:schemeClr>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accent4">
                    <a:lumMod val="50000"/>
                  </a:schemeClr>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buNone/>
            </a:pPr>
            <a:endParaRPr lang="de-DE" sz="1800" b="1" kern="0" dirty="0">
              <a:solidFill>
                <a:schemeClr val="accent6">
                  <a:lumMod val="50000"/>
                </a:schemeClr>
              </a:solidFill>
              <a:effectLst/>
            </a:endParaRPr>
          </a:p>
          <a:p>
            <a:pPr algn="just">
              <a:buFont typeface="Wingdings" pitchFamily="2" charset="2"/>
              <a:buNone/>
            </a:pPr>
            <a:r>
              <a:rPr lang="de-DE" sz="1800" b="1" kern="0" dirty="0" smtClean="0">
                <a:solidFill>
                  <a:schemeClr val="accent6">
                    <a:lumMod val="50000"/>
                  </a:schemeClr>
                </a:solidFill>
                <a:effectLst/>
              </a:rPr>
              <a:t>	Sie </a:t>
            </a:r>
            <a:r>
              <a:rPr lang="de-DE" sz="1800" b="1" kern="0" dirty="0">
                <a:solidFill>
                  <a:schemeClr val="accent6">
                    <a:lumMod val="50000"/>
                  </a:schemeClr>
                </a:solidFill>
                <a:effectLst/>
              </a:rPr>
              <a:t>sind juristische Personen mit eigener Rechtspersönlichkeit. Sie haben ihr eigenes Vermögen und haften mit diesem auch gegenüber Gläubigern.</a:t>
            </a:r>
          </a:p>
          <a:p>
            <a:pPr algn="just">
              <a:buNone/>
            </a:pPr>
            <a:r>
              <a:rPr lang="de-DE" sz="2400" dirty="0">
                <a:effectLst/>
              </a:rPr>
              <a:t>	</a:t>
            </a:r>
            <a:r>
              <a:rPr lang="de-DE" sz="1800" b="1" kern="0" dirty="0">
                <a:solidFill>
                  <a:schemeClr val="accent6">
                    <a:lumMod val="50000"/>
                  </a:schemeClr>
                </a:solidFill>
                <a:effectLst/>
              </a:rPr>
              <a:t>Die Unternehmensfunktionen sind in unterschiedliche Organe aufgeteilt:</a:t>
            </a:r>
          </a:p>
          <a:p>
            <a:pPr algn="just">
              <a:buNone/>
            </a:pPr>
            <a:endParaRPr lang="de-DE" sz="1800" b="1" kern="0" dirty="0">
              <a:solidFill>
                <a:schemeClr val="accent6">
                  <a:lumMod val="50000"/>
                </a:schemeClr>
              </a:solidFill>
              <a:effectLst/>
            </a:endParaRPr>
          </a:p>
          <a:p>
            <a:pPr marL="457200" lvl="1" indent="0" algn="just">
              <a:buNone/>
            </a:pPr>
            <a:endParaRPr lang="de-DE" sz="1800" b="1" kern="0" dirty="0">
              <a:solidFill>
                <a:schemeClr val="accent6">
                  <a:lumMod val="50000"/>
                </a:schemeClr>
              </a:solidFill>
              <a:effectLst/>
            </a:endParaRPr>
          </a:p>
          <a:p>
            <a:pPr marL="457200" lvl="1" indent="0" algn="just">
              <a:buNone/>
            </a:pPr>
            <a:r>
              <a:rPr lang="de-DE" sz="1800" b="1" kern="0" dirty="0" smtClean="0">
                <a:solidFill>
                  <a:schemeClr val="accent6">
                    <a:lumMod val="50000"/>
                  </a:schemeClr>
                </a:solidFill>
                <a:effectLst/>
              </a:rPr>
              <a:t>Es wird </a:t>
            </a:r>
            <a:r>
              <a:rPr lang="de-DE" sz="1800" b="1" kern="0" dirty="0">
                <a:solidFill>
                  <a:schemeClr val="accent6">
                    <a:lumMod val="50000"/>
                  </a:schemeClr>
                </a:solidFill>
                <a:effectLst/>
              </a:rPr>
              <a:t>von den Eigenkapitalgebern </a:t>
            </a:r>
            <a:r>
              <a:rPr lang="de-DE" sz="1800" b="1" kern="0" dirty="0" smtClean="0">
                <a:solidFill>
                  <a:schemeClr val="accent6">
                    <a:lumMod val="50000"/>
                  </a:schemeClr>
                </a:solidFill>
                <a:effectLst/>
              </a:rPr>
              <a:t>gebildet </a:t>
            </a:r>
            <a:r>
              <a:rPr lang="de-DE" sz="1800" b="1" kern="0" dirty="0">
                <a:solidFill>
                  <a:schemeClr val="accent6">
                    <a:lumMod val="50000"/>
                  </a:schemeClr>
                </a:solidFill>
                <a:effectLst/>
              </a:rPr>
              <a:t>(Gesellschafter, Aktionäre</a:t>
            </a:r>
            <a:r>
              <a:rPr lang="de-DE" sz="1800" b="1" kern="0" dirty="0" smtClean="0">
                <a:solidFill>
                  <a:schemeClr val="accent6">
                    <a:lumMod val="50000"/>
                  </a:schemeClr>
                </a:solidFill>
                <a:effectLst/>
              </a:rPr>
              <a:t>). Hier werden grundsätzliche Entscheidungen getroffen wie z. B. Gewinnverwendung und Satzungsänderungen.</a:t>
            </a:r>
          </a:p>
          <a:p>
            <a:pPr marL="457200" lvl="1" indent="0" algn="just">
              <a:buNone/>
            </a:pPr>
            <a:endParaRPr lang="de-DE" sz="1800" b="1" kern="0" dirty="0">
              <a:solidFill>
                <a:schemeClr val="accent6">
                  <a:lumMod val="50000"/>
                </a:schemeClr>
              </a:solidFill>
              <a:effectLst/>
            </a:endParaRPr>
          </a:p>
          <a:p>
            <a:pPr marL="457200" lvl="1" indent="0" algn="just">
              <a:buNone/>
            </a:pPr>
            <a:r>
              <a:rPr lang="de-DE" sz="1800" b="1" kern="0" dirty="0" smtClean="0">
                <a:solidFill>
                  <a:schemeClr val="accent6">
                    <a:lumMod val="50000"/>
                  </a:schemeClr>
                </a:solidFill>
                <a:effectLst/>
              </a:rPr>
              <a:t>Dies haben </a:t>
            </a:r>
            <a:r>
              <a:rPr lang="de-DE" sz="1800" b="1" kern="0" dirty="0">
                <a:solidFill>
                  <a:schemeClr val="accent6">
                    <a:lumMod val="50000"/>
                  </a:schemeClr>
                </a:solidFill>
                <a:effectLst/>
              </a:rPr>
              <a:t>die Geschäftsführer bzw. </a:t>
            </a:r>
            <a:r>
              <a:rPr lang="de-DE" sz="1800" b="1" kern="0" dirty="0" smtClean="0">
                <a:solidFill>
                  <a:schemeClr val="accent6">
                    <a:lumMod val="50000"/>
                  </a:schemeClr>
                </a:solidFill>
                <a:effectLst/>
              </a:rPr>
              <a:t>Vorstandsmitglieder inne. Es übernimmt die Geschäftsführung und Vertretung.</a:t>
            </a:r>
            <a:endParaRPr lang="de-DE" sz="1800" b="1" kern="0" dirty="0">
              <a:solidFill>
                <a:schemeClr val="accent6">
                  <a:lumMod val="50000"/>
                </a:schemeClr>
              </a:solidFill>
              <a:effectLst/>
            </a:endParaRPr>
          </a:p>
          <a:p>
            <a:pPr lvl="1" algn="just"/>
            <a:endParaRPr lang="de-DE" sz="1800" b="1" kern="0" dirty="0">
              <a:solidFill>
                <a:schemeClr val="accent6">
                  <a:lumMod val="50000"/>
                </a:schemeClr>
              </a:solidFill>
              <a:effectLst/>
            </a:endParaRPr>
          </a:p>
          <a:p>
            <a:pPr marL="457200" lvl="1" indent="0" algn="just">
              <a:buNone/>
            </a:pPr>
            <a:r>
              <a:rPr lang="de-DE" sz="1800" b="1" kern="0" dirty="0" smtClean="0">
                <a:solidFill>
                  <a:schemeClr val="accent6">
                    <a:lumMod val="50000"/>
                  </a:schemeClr>
                </a:solidFill>
                <a:effectLst/>
              </a:rPr>
              <a:t>Ist </a:t>
            </a:r>
            <a:r>
              <a:rPr lang="de-DE" sz="1800" b="1" kern="0" dirty="0">
                <a:solidFill>
                  <a:schemeClr val="accent6">
                    <a:lumMod val="50000"/>
                  </a:schemeClr>
                </a:solidFill>
                <a:effectLst/>
              </a:rPr>
              <a:t>der </a:t>
            </a:r>
            <a:r>
              <a:rPr lang="de-DE" sz="1800" b="1" kern="0" dirty="0" smtClean="0">
                <a:solidFill>
                  <a:schemeClr val="accent6">
                    <a:lumMod val="50000"/>
                  </a:schemeClr>
                </a:solidFill>
                <a:effectLst/>
              </a:rPr>
              <a:t>Aufsichtsrat, er prüft ob das Leitungsorgan im Sinne der Kapitalgeber, ggf. der Mitarbeiter handelt.</a:t>
            </a:r>
            <a:endParaRPr lang="de-DE" sz="1800" b="1" kern="0" dirty="0">
              <a:solidFill>
                <a:schemeClr val="accent6">
                  <a:lumMod val="50000"/>
                </a:schemeClr>
              </a:solidFill>
              <a:effectLst/>
            </a:endParaRPr>
          </a:p>
          <a:p>
            <a:pPr>
              <a:buNone/>
            </a:pPr>
            <a:r>
              <a:rPr lang="de-DE" sz="1800" b="1" kern="0" dirty="0" smtClean="0">
                <a:solidFill>
                  <a:schemeClr val="accent6">
                    <a:lumMod val="50000"/>
                  </a:schemeClr>
                </a:solidFill>
                <a:effectLst/>
              </a:rPr>
              <a:t> </a:t>
            </a:r>
            <a:endParaRPr lang="de-DE" sz="1800" b="1" kern="0" dirty="0">
              <a:solidFill>
                <a:schemeClr val="accent6">
                  <a:lumMod val="50000"/>
                </a:schemeClr>
              </a:solidFill>
              <a:effectLst/>
            </a:endParaRPr>
          </a:p>
          <a:p>
            <a:pPr>
              <a:buNone/>
            </a:pPr>
            <a:endParaRPr lang="de-DE" sz="1800" b="1" kern="0" dirty="0">
              <a:solidFill>
                <a:schemeClr val="accent6">
                  <a:lumMod val="50000"/>
                </a:schemeClr>
              </a:solidFill>
              <a:effectLst/>
            </a:endParaRPr>
          </a:p>
          <a:p>
            <a:pPr lvl="1">
              <a:lnSpc>
                <a:spcPct val="80000"/>
              </a:lnSpc>
              <a:buNone/>
            </a:pPr>
            <a:endParaRPr lang="de-DE" sz="1800" b="1" kern="0" dirty="0">
              <a:solidFill>
                <a:schemeClr val="accent6">
                  <a:lumMod val="50000"/>
                </a:schemeClr>
              </a:solidFill>
              <a:effectLst/>
            </a:endParaRPr>
          </a:p>
        </p:txBody>
      </p:sp>
      <p:sp>
        <p:nvSpPr>
          <p:cNvPr id="2" name="Abgerundetes Rechteck 1"/>
          <p:cNvSpPr/>
          <p:nvPr/>
        </p:nvSpPr>
        <p:spPr>
          <a:xfrm>
            <a:off x="539552" y="3284984"/>
            <a:ext cx="2520280" cy="504056"/>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kern="0" dirty="0">
                <a:solidFill>
                  <a:schemeClr val="tx1"/>
                </a:solidFill>
              </a:rPr>
              <a:t>Beschlussorgan</a:t>
            </a:r>
          </a:p>
        </p:txBody>
      </p:sp>
      <p:sp>
        <p:nvSpPr>
          <p:cNvPr id="12" name="Abgerundetes Rechteck 11"/>
          <p:cNvSpPr/>
          <p:nvPr/>
        </p:nvSpPr>
        <p:spPr>
          <a:xfrm>
            <a:off x="3419872" y="4581128"/>
            <a:ext cx="2304256" cy="43204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kern="0" dirty="0">
                <a:solidFill>
                  <a:schemeClr val="tx1"/>
                </a:solidFill>
              </a:rPr>
              <a:t>Leitungsorgan</a:t>
            </a:r>
          </a:p>
        </p:txBody>
      </p:sp>
      <p:sp>
        <p:nvSpPr>
          <p:cNvPr id="13" name="Abgerundetes Rechteck 12"/>
          <p:cNvSpPr/>
          <p:nvPr/>
        </p:nvSpPr>
        <p:spPr>
          <a:xfrm>
            <a:off x="6012160" y="5445224"/>
            <a:ext cx="2237062" cy="52848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kern="0" dirty="0" smtClean="0">
                <a:solidFill>
                  <a:schemeClr val="tx1"/>
                </a:solidFill>
              </a:rPr>
              <a:t>Kontrollorgan</a:t>
            </a:r>
            <a:endParaRPr lang="de-DE" sz="2400" dirty="0">
              <a:solidFill>
                <a:schemeClr val="tx1"/>
              </a:solidFill>
            </a:endParaRPr>
          </a:p>
        </p:txBody>
      </p:sp>
    </p:spTree>
    <p:extLst>
      <p:ext uri="{BB962C8B-B14F-4D97-AF65-F5344CB8AC3E}">
        <p14:creationId xmlns:p14="http://schemas.microsoft.com/office/powerpoint/2010/main" val="21642708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8" name="Textfeld 7"/>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9" name="Textfeld 8"/>
          <p:cNvSpPr txBox="1"/>
          <p:nvPr/>
        </p:nvSpPr>
        <p:spPr>
          <a:xfrm>
            <a:off x="1624112" y="1510384"/>
            <a:ext cx="6548288" cy="461665"/>
          </a:xfrm>
          <a:prstGeom prst="rect">
            <a:avLst/>
          </a:prstGeom>
          <a:noFill/>
        </p:spPr>
        <p:txBody>
          <a:bodyPr wrap="square" rtlCol="0">
            <a:spAutoFit/>
          </a:bodyPr>
          <a:lstStyle/>
          <a:p>
            <a:r>
              <a:rPr lang="de-DE" sz="2400" b="1" dirty="0" smtClean="0"/>
              <a:t>Gesellschaft mit beschränkter Haftung (GmbH)</a:t>
            </a:r>
            <a:endParaRPr lang="de-DE" sz="2400" b="1" dirty="0"/>
          </a:p>
        </p:txBody>
      </p:sp>
      <p:sp>
        <p:nvSpPr>
          <p:cNvPr id="10" name="Abgerundetes Rechteck 9"/>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Kapitalgesellschaft</a:t>
            </a:r>
            <a:endParaRPr lang="de-DE" sz="2000" b="1" dirty="0">
              <a:solidFill>
                <a:schemeClr val="tx1"/>
              </a:solidFill>
            </a:endParaRPr>
          </a:p>
        </p:txBody>
      </p:sp>
      <p:sp>
        <p:nvSpPr>
          <p:cNvPr id="11" name="Rectangle 3"/>
          <p:cNvSpPr txBox="1">
            <a:spLocks noChangeArrowheads="1"/>
          </p:cNvSpPr>
          <p:nvPr/>
        </p:nvSpPr>
        <p:spPr bwMode="auto">
          <a:xfrm>
            <a:off x="273708" y="2492245"/>
            <a:ext cx="8870292" cy="501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accent4">
                    <a:lumMod val="50000"/>
                  </a:schemeClr>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accent4">
                    <a:lumMod val="50000"/>
                  </a:schemeClr>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accent4">
                    <a:lumMod val="50000"/>
                  </a:schemeClr>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accent4">
                    <a:lumMod val="50000"/>
                  </a:schemeClr>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nSpc>
                <a:spcPct val="80000"/>
              </a:lnSpc>
              <a:buNone/>
            </a:pPr>
            <a:r>
              <a:rPr lang="de-DE" sz="1800" b="1" u="sng" kern="0" dirty="0" smtClean="0">
                <a:solidFill>
                  <a:schemeClr val="accent6">
                    <a:lumMod val="50000"/>
                  </a:schemeClr>
                </a:solidFill>
                <a:effectLst/>
              </a:rPr>
              <a:t>Gründung</a:t>
            </a:r>
            <a:r>
              <a:rPr lang="de-DE" sz="1800" b="1" u="sng" kern="0" dirty="0">
                <a:solidFill>
                  <a:schemeClr val="accent6">
                    <a:lumMod val="50000"/>
                  </a:schemeClr>
                </a:solidFill>
                <a:effectLst/>
              </a:rPr>
              <a:t>:</a:t>
            </a:r>
          </a:p>
          <a:p>
            <a:pPr>
              <a:lnSpc>
                <a:spcPct val="80000"/>
              </a:lnSpc>
              <a:buNone/>
            </a:pPr>
            <a:r>
              <a:rPr lang="de-DE" sz="1800" b="1" kern="0" dirty="0">
                <a:solidFill>
                  <a:schemeClr val="accent6">
                    <a:lumMod val="50000"/>
                  </a:schemeClr>
                </a:solidFill>
                <a:effectLst/>
              </a:rPr>
              <a:t>	  </a:t>
            </a:r>
            <a:r>
              <a:rPr lang="de-DE" sz="1800" b="1" kern="0" dirty="0" smtClean="0">
                <a:solidFill>
                  <a:schemeClr val="accent6">
                    <a:lumMod val="50000"/>
                  </a:schemeClr>
                </a:solidFill>
                <a:effectLst/>
              </a:rPr>
              <a:t>Mindestgrundkapital </a:t>
            </a:r>
            <a:r>
              <a:rPr lang="de-DE" sz="1800" b="1" kern="0" dirty="0">
                <a:solidFill>
                  <a:schemeClr val="accent6">
                    <a:lumMod val="50000"/>
                  </a:schemeClr>
                </a:solidFill>
                <a:effectLst/>
              </a:rPr>
              <a:t>25.000 € (bei Gründung 12.500 € eingezahlt</a:t>
            </a:r>
            <a:r>
              <a:rPr lang="de-DE" sz="1800" b="1" kern="0" dirty="0" smtClean="0">
                <a:solidFill>
                  <a:schemeClr val="accent6">
                    <a:lumMod val="50000"/>
                  </a:schemeClr>
                </a:solidFill>
                <a:effectLst/>
              </a:rPr>
              <a:t>)</a:t>
            </a:r>
          </a:p>
          <a:p>
            <a:pPr>
              <a:lnSpc>
                <a:spcPct val="80000"/>
              </a:lnSpc>
              <a:buNone/>
            </a:pPr>
            <a:r>
              <a:rPr lang="de-DE" sz="1800" b="1" kern="0" dirty="0">
                <a:solidFill>
                  <a:schemeClr val="accent6">
                    <a:lumMod val="50000"/>
                  </a:schemeClr>
                </a:solidFill>
                <a:effectLst/>
              </a:rPr>
              <a:t>	 </a:t>
            </a:r>
            <a:r>
              <a:rPr lang="de-DE" sz="1800" b="1" kern="0" dirty="0" smtClean="0">
                <a:solidFill>
                  <a:schemeClr val="accent6">
                    <a:lumMod val="50000"/>
                  </a:schemeClr>
                </a:solidFill>
                <a:effectLst/>
              </a:rPr>
              <a:t> Jeder Gesellschafter mindestens 100 EUR</a:t>
            </a:r>
            <a:endParaRPr lang="de-DE" sz="1800" b="1" kern="0" dirty="0">
              <a:solidFill>
                <a:schemeClr val="accent6">
                  <a:lumMod val="50000"/>
                </a:schemeClr>
              </a:solidFill>
              <a:effectLst/>
            </a:endParaRPr>
          </a:p>
          <a:p>
            <a:pPr lvl="1">
              <a:lnSpc>
                <a:spcPct val="80000"/>
              </a:lnSpc>
              <a:buNone/>
            </a:pPr>
            <a:r>
              <a:rPr lang="de-DE" sz="1800" b="1" kern="0" dirty="0">
                <a:solidFill>
                  <a:schemeClr val="accent6">
                    <a:lumMod val="50000"/>
                  </a:schemeClr>
                </a:solidFill>
                <a:effectLst/>
              </a:rPr>
              <a:t>Eintragung ins HR (HRB)</a:t>
            </a:r>
          </a:p>
          <a:p>
            <a:pPr lvl="1">
              <a:lnSpc>
                <a:spcPct val="80000"/>
              </a:lnSpc>
              <a:buNone/>
            </a:pPr>
            <a:r>
              <a:rPr lang="de-DE" sz="1800" b="1" kern="0" dirty="0">
                <a:solidFill>
                  <a:schemeClr val="accent6">
                    <a:lumMod val="50000"/>
                  </a:schemeClr>
                </a:solidFill>
                <a:effectLst/>
              </a:rPr>
              <a:t>Gesellschaftervertrag vorgeschrieben</a:t>
            </a:r>
          </a:p>
          <a:p>
            <a:pPr lvl="1">
              <a:lnSpc>
                <a:spcPct val="80000"/>
              </a:lnSpc>
              <a:buNone/>
            </a:pPr>
            <a:endParaRPr lang="de-DE" sz="800" b="1" kern="0" dirty="0">
              <a:solidFill>
                <a:schemeClr val="accent6">
                  <a:lumMod val="50000"/>
                </a:schemeClr>
              </a:solidFill>
              <a:effectLst/>
            </a:endParaRPr>
          </a:p>
          <a:p>
            <a:pPr>
              <a:lnSpc>
                <a:spcPct val="80000"/>
              </a:lnSpc>
              <a:buNone/>
            </a:pPr>
            <a:r>
              <a:rPr lang="de-DE" sz="1800" b="1" u="sng" kern="0" dirty="0">
                <a:solidFill>
                  <a:schemeClr val="accent6">
                    <a:lumMod val="50000"/>
                  </a:schemeClr>
                </a:solidFill>
                <a:effectLst/>
              </a:rPr>
              <a:t>Organe:</a:t>
            </a:r>
          </a:p>
          <a:p>
            <a:pPr>
              <a:lnSpc>
                <a:spcPct val="80000"/>
              </a:lnSpc>
              <a:buNone/>
            </a:pPr>
            <a:r>
              <a:rPr lang="de-DE" sz="1800" b="1" kern="0" dirty="0">
                <a:solidFill>
                  <a:schemeClr val="accent6">
                    <a:lumMod val="50000"/>
                  </a:schemeClr>
                </a:solidFill>
                <a:effectLst/>
              </a:rPr>
              <a:t>	 </a:t>
            </a:r>
            <a:r>
              <a:rPr lang="de-DE" sz="1800" b="1" kern="0" dirty="0" smtClean="0">
                <a:solidFill>
                  <a:schemeClr val="accent6">
                    <a:lumMod val="50000"/>
                  </a:schemeClr>
                </a:solidFill>
                <a:effectLst/>
              </a:rPr>
              <a:t> </a:t>
            </a:r>
            <a:r>
              <a:rPr lang="de-DE" sz="1800" b="1" kern="0" dirty="0">
                <a:solidFill>
                  <a:schemeClr val="accent6">
                    <a:lumMod val="50000"/>
                  </a:schemeClr>
                </a:solidFill>
                <a:effectLst/>
              </a:rPr>
              <a:t>Versammlung der Gesellschafter (</a:t>
            </a:r>
            <a:r>
              <a:rPr lang="de-DE" sz="1800" b="1" kern="0" dirty="0" smtClean="0">
                <a:solidFill>
                  <a:schemeClr val="accent6">
                    <a:lumMod val="50000"/>
                  </a:schemeClr>
                </a:solidFill>
                <a:effectLst/>
              </a:rPr>
              <a:t>beschlussfassend</a:t>
            </a:r>
            <a:r>
              <a:rPr lang="de-DE" sz="1800" b="1" kern="0" dirty="0">
                <a:solidFill>
                  <a:schemeClr val="accent6">
                    <a:lumMod val="50000"/>
                  </a:schemeClr>
                </a:solidFill>
                <a:effectLst/>
              </a:rPr>
              <a:t>)</a:t>
            </a:r>
          </a:p>
          <a:p>
            <a:pPr lvl="1">
              <a:lnSpc>
                <a:spcPct val="80000"/>
              </a:lnSpc>
              <a:buNone/>
            </a:pPr>
            <a:r>
              <a:rPr lang="de-DE" sz="1800" b="1" kern="0" dirty="0">
                <a:solidFill>
                  <a:schemeClr val="accent6">
                    <a:lumMod val="50000"/>
                  </a:schemeClr>
                </a:solidFill>
                <a:effectLst/>
              </a:rPr>
              <a:t>Aufsichtsrat bei GmbH mit mehr als 500 AN (überwachend)</a:t>
            </a:r>
          </a:p>
          <a:p>
            <a:pPr lvl="1">
              <a:lnSpc>
                <a:spcPct val="80000"/>
              </a:lnSpc>
              <a:buNone/>
            </a:pPr>
            <a:r>
              <a:rPr lang="de-DE" sz="1800" b="1" kern="0" dirty="0">
                <a:solidFill>
                  <a:schemeClr val="accent6">
                    <a:lumMod val="50000"/>
                  </a:schemeClr>
                </a:solidFill>
                <a:effectLst/>
              </a:rPr>
              <a:t>Geschäftsführer (leitend) </a:t>
            </a:r>
          </a:p>
          <a:p>
            <a:pPr lvl="1">
              <a:lnSpc>
                <a:spcPct val="80000"/>
              </a:lnSpc>
              <a:buNone/>
            </a:pPr>
            <a:endParaRPr lang="de-DE" sz="800" b="1" kern="0" dirty="0">
              <a:solidFill>
                <a:schemeClr val="accent6">
                  <a:lumMod val="50000"/>
                </a:schemeClr>
              </a:solidFill>
              <a:effectLst/>
            </a:endParaRPr>
          </a:p>
          <a:p>
            <a:pPr>
              <a:lnSpc>
                <a:spcPct val="80000"/>
              </a:lnSpc>
              <a:buNone/>
            </a:pPr>
            <a:r>
              <a:rPr lang="de-DE" sz="1800" b="1" u="sng" kern="0" dirty="0">
                <a:solidFill>
                  <a:schemeClr val="accent6">
                    <a:lumMod val="50000"/>
                  </a:schemeClr>
                </a:solidFill>
                <a:effectLst/>
              </a:rPr>
              <a:t>Firmierung:</a:t>
            </a:r>
          </a:p>
          <a:p>
            <a:pPr>
              <a:lnSpc>
                <a:spcPct val="80000"/>
              </a:lnSpc>
              <a:buNone/>
            </a:pPr>
            <a:r>
              <a:rPr lang="de-DE" sz="1800" b="1" kern="0" dirty="0">
                <a:solidFill>
                  <a:schemeClr val="accent6">
                    <a:lumMod val="50000"/>
                  </a:schemeClr>
                </a:solidFill>
                <a:effectLst/>
              </a:rPr>
              <a:t>	   Der Zusatz mbH muss ersichtlich sein </a:t>
            </a:r>
          </a:p>
        </p:txBody>
      </p:sp>
      <p:pic>
        <p:nvPicPr>
          <p:cNvPr id="1909762" name="Picture 2" descr="http://bilder.topgmbhkaufen.de/gmbhkaufen_76.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1920" y="1244547"/>
            <a:ext cx="5724128" cy="4585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8041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8" name="Textfeld 7"/>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9" name="Textfeld 8"/>
          <p:cNvSpPr txBox="1"/>
          <p:nvPr/>
        </p:nvSpPr>
        <p:spPr>
          <a:xfrm>
            <a:off x="1624112" y="1510384"/>
            <a:ext cx="6548288" cy="461665"/>
          </a:xfrm>
          <a:prstGeom prst="rect">
            <a:avLst/>
          </a:prstGeom>
          <a:noFill/>
        </p:spPr>
        <p:txBody>
          <a:bodyPr wrap="square" rtlCol="0">
            <a:spAutoFit/>
          </a:bodyPr>
          <a:lstStyle/>
          <a:p>
            <a:r>
              <a:rPr lang="de-DE" sz="2400" b="1" dirty="0" smtClean="0"/>
              <a:t>Gesellschaft mit beschränkter Haftung (GmbH)</a:t>
            </a:r>
            <a:endParaRPr lang="de-DE" sz="2400" b="1" dirty="0"/>
          </a:p>
        </p:txBody>
      </p:sp>
      <p:sp>
        <p:nvSpPr>
          <p:cNvPr id="10" name="Abgerundetes Rechteck 9"/>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Kapitalgesellschaft</a:t>
            </a:r>
            <a:endParaRPr lang="de-DE" sz="2000" b="1" dirty="0">
              <a:solidFill>
                <a:schemeClr val="tx1"/>
              </a:solidFill>
            </a:endParaRPr>
          </a:p>
        </p:txBody>
      </p:sp>
      <p:sp>
        <p:nvSpPr>
          <p:cNvPr id="11" name="Rectangle 3"/>
          <p:cNvSpPr txBox="1">
            <a:spLocks noChangeArrowheads="1"/>
          </p:cNvSpPr>
          <p:nvPr/>
        </p:nvSpPr>
        <p:spPr bwMode="auto">
          <a:xfrm>
            <a:off x="273708" y="2633768"/>
            <a:ext cx="8870292" cy="501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accent4">
                    <a:lumMod val="50000"/>
                  </a:schemeClr>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accent4">
                    <a:lumMod val="50000"/>
                  </a:schemeClr>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accent4">
                    <a:lumMod val="50000"/>
                  </a:schemeClr>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accent4">
                    <a:lumMod val="50000"/>
                  </a:schemeClr>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nSpc>
                <a:spcPct val="80000"/>
              </a:lnSpc>
              <a:buNone/>
            </a:pPr>
            <a:endParaRPr lang="de-DE" sz="800" b="1" kern="0" dirty="0">
              <a:solidFill>
                <a:schemeClr val="accent6">
                  <a:lumMod val="50000"/>
                </a:schemeClr>
              </a:solidFill>
              <a:effectLst/>
            </a:endParaRPr>
          </a:p>
          <a:p>
            <a:pPr>
              <a:lnSpc>
                <a:spcPct val="80000"/>
              </a:lnSpc>
              <a:buNone/>
            </a:pPr>
            <a:r>
              <a:rPr lang="de-DE" sz="1800" b="1" u="sng" kern="0" dirty="0">
                <a:solidFill>
                  <a:schemeClr val="accent6">
                    <a:lumMod val="50000"/>
                  </a:schemeClr>
                </a:solidFill>
                <a:effectLst/>
              </a:rPr>
              <a:t>Haftung:</a:t>
            </a:r>
          </a:p>
          <a:p>
            <a:pPr>
              <a:lnSpc>
                <a:spcPct val="80000"/>
              </a:lnSpc>
              <a:buNone/>
            </a:pPr>
            <a:r>
              <a:rPr lang="de-DE" sz="1800" b="1" kern="0" dirty="0">
                <a:solidFill>
                  <a:schemeClr val="accent6">
                    <a:lumMod val="50000"/>
                  </a:schemeClr>
                </a:solidFill>
                <a:effectLst/>
              </a:rPr>
              <a:t>	   Nur mit der Einlage </a:t>
            </a:r>
          </a:p>
          <a:p>
            <a:pPr lvl="1">
              <a:lnSpc>
                <a:spcPct val="80000"/>
              </a:lnSpc>
              <a:buNone/>
            </a:pPr>
            <a:endParaRPr lang="de-DE" sz="800" b="1" kern="0" dirty="0">
              <a:solidFill>
                <a:schemeClr val="accent6">
                  <a:lumMod val="50000"/>
                </a:schemeClr>
              </a:solidFill>
              <a:effectLst/>
            </a:endParaRPr>
          </a:p>
          <a:p>
            <a:pPr>
              <a:lnSpc>
                <a:spcPct val="80000"/>
              </a:lnSpc>
              <a:buNone/>
            </a:pPr>
            <a:r>
              <a:rPr lang="de-DE" sz="1800" b="1" u="sng" kern="0" dirty="0">
                <a:solidFill>
                  <a:schemeClr val="accent6">
                    <a:lumMod val="50000"/>
                  </a:schemeClr>
                </a:solidFill>
                <a:effectLst/>
              </a:rPr>
              <a:t>Vorteile:</a:t>
            </a:r>
          </a:p>
          <a:p>
            <a:pPr>
              <a:lnSpc>
                <a:spcPct val="80000"/>
              </a:lnSpc>
              <a:buNone/>
            </a:pPr>
            <a:r>
              <a:rPr lang="de-DE" sz="1800" b="1" kern="0" dirty="0">
                <a:solidFill>
                  <a:schemeClr val="accent6">
                    <a:lumMod val="50000"/>
                  </a:schemeClr>
                </a:solidFill>
                <a:effectLst/>
              </a:rPr>
              <a:t>	   Keine private Haftung</a:t>
            </a:r>
          </a:p>
          <a:p>
            <a:pPr>
              <a:lnSpc>
                <a:spcPct val="80000"/>
              </a:lnSpc>
              <a:buNone/>
            </a:pPr>
            <a:endParaRPr lang="de-DE" sz="800" b="1" kern="0" dirty="0">
              <a:solidFill>
                <a:schemeClr val="accent6">
                  <a:lumMod val="50000"/>
                </a:schemeClr>
              </a:solidFill>
              <a:effectLst/>
            </a:endParaRPr>
          </a:p>
          <a:p>
            <a:pPr>
              <a:lnSpc>
                <a:spcPct val="80000"/>
              </a:lnSpc>
              <a:buNone/>
            </a:pPr>
            <a:r>
              <a:rPr lang="de-DE" sz="1800" b="1" u="sng" kern="0" dirty="0">
                <a:solidFill>
                  <a:schemeClr val="accent6">
                    <a:lumMod val="50000"/>
                  </a:schemeClr>
                </a:solidFill>
                <a:effectLst/>
              </a:rPr>
              <a:t>Nachteile:</a:t>
            </a:r>
          </a:p>
          <a:p>
            <a:pPr>
              <a:lnSpc>
                <a:spcPct val="80000"/>
              </a:lnSpc>
              <a:buNone/>
            </a:pPr>
            <a:r>
              <a:rPr lang="de-DE" sz="1800" b="1" kern="0" dirty="0">
                <a:solidFill>
                  <a:schemeClr val="accent6">
                    <a:lumMod val="50000"/>
                  </a:schemeClr>
                </a:solidFill>
                <a:effectLst/>
              </a:rPr>
              <a:t>	  Weitreichende rechtliche Vorschriften zum HGB noch das GmbH-Gesetz</a:t>
            </a:r>
          </a:p>
          <a:p>
            <a:pPr>
              <a:lnSpc>
                <a:spcPct val="80000"/>
              </a:lnSpc>
              <a:buNone/>
            </a:pPr>
            <a:r>
              <a:rPr lang="de-DE" sz="1800" b="1" kern="0" dirty="0">
                <a:solidFill>
                  <a:schemeClr val="accent6">
                    <a:lumMod val="50000"/>
                  </a:schemeClr>
                </a:solidFill>
                <a:effectLst/>
              </a:rPr>
              <a:t>	   Bei Unternehmen mit mehr als 500 AN muss ein Aufsichtsrat errichtet werden.</a:t>
            </a:r>
          </a:p>
          <a:p>
            <a:pPr lvl="1">
              <a:lnSpc>
                <a:spcPct val="80000"/>
              </a:lnSpc>
              <a:buNone/>
            </a:pPr>
            <a:r>
              <a:rPr lang="de-DE" sz="1800" b="1" kern="0" dirty="0">
                <a:solidFill>
                  <a:schemeClr val="accent6">
                    <a:lumMod val="50000"/>
                  </a:schemeClr>
                </a:solidFill>
                <a:effectLst/>
              </a:rPr>
              <a:t>Schwere Fremdkapitalbeschaffung!!! Da nur Haftung im Umfang des Betriebsvermögens.</a:t>
            </a:r>
          </a:p>
          <a:p>
            <a:pPr lvl="1">
              <a:lnSpc>
                <a:spcPct val="80000"/>
              </a:lnSpc>
              <a:buNone/>
            </a:pPr>
            <a:endParaRPr lang="de-DE" sz="1800" b="1" kern="0" dirty="0">
              <a:solidFill>
                <a:schemeClr val="accent6">
                  <a:lumMod val="50000"/>
                </a:schemeClr>
              </a:solidFill>
              <a:effectLst/>
            </a:endParaRPr>
          </a:p>
        </p:txBody>
      </p:sp>
      <p:pic>
        <p:nvPicPr>
          <p:cNvPr id="7" name="Picture 2" descr="http://us.cdn2.123rf.com/168nwm/jesterarts/jesterarts0710/jesterarts071000074/1905704-ein-blauer-mann-einen-daumen-hoch-daumen-nach-unten-bewegen-konnte-f-r-viele-konzepte.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334" r="50818" b="15666"/>
          <a:stretch/>
        </p:blipFill>
        <p:spPr bwMode="auto">
          <a:xfrm>
            <a:off x="3988659" y="3095433"/>
            <a:ext cx="787012" cy="11521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us.cdn2.123rf.com/168nwm/jesterarts/jesterarts0710/jesterarts071000074/1905704-ein-blauer-mann-einen-daumen-hoch-daumen-nach-unten-bewegen-konnte-f-r-viele-konzepte.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466"/>
          <a:stretch/>
        </p:blipFill>
        <p:spPr bwMode="auto">
          <a:xfrm>
            <a:off x="7654528" y="4869160"/>
            <a:ext cx="824638"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6643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8" name="Textfeld 7"/>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9" name="Textfeld 8"/>
          <p:cNvSpPr txBox="1"/>
          <p:nvPr/>
        </p:nvSpPr>
        <p:spPr>
          <a:xfrm>
            <a:off x="1624112" y="1510384"/>
            <a:ext cx="6548288" cy="830997"/>
          </a:xfrm>
          <a:prstGeom prst="rect">
            <a:avLst/>
          </a:prstGeom>
          <a:noFill/>
        </p:spPr>
        <p:txBody>
          <a:bodyPr wrap="square" rtlCol="0">
            <a:spAutoFit/>
          </a:bodyPr>
          <a:lstStyle/>
          <a:p>
            <a:r>
              <a:rPr lang="de-DE" sz="2400" b="1" dirty="0" smtClean="0"/>
              <a:t>Unternehmergesellschaft (haftungsbeschränkt) </a:t>
            </a:r>
            <a:r>
              <a:rPr lang="de-DE" sz="2400" b="1" dirty="0" smtClean="0">
                <a:solidFill>
                  <a:schemeClr val="tx2">
                    <a:lumMod val="10000"/>
                  </a:schemeClr>
                </a:solidFill>
              </a:rPr>
              <a:t>„Mini GmbH“</a:t>
            </a:r>
            <a:endParaRPr lang="de-DE" sz="2400" b="1" dirty="0">
              <a:solidFill>
                <a:schemeClr val="tx2">
                  <a:lumMod val="10000"/>
                </a:schemeClr>
              </a:solidFill>
            </a:endParaRPr>
          </a:p>
        </p:txBody>
      </p:sp>
      <p:sp>
        <p:nvSpPr>
          <p:cNvPr id="10" name="Abgerundetes Rechteck 9"/>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Kapitalgesellschaft</a:t>
            </a:r>
            <a:endParaRPr lang="de-DE" sz="2000" b="1" dirty="0">
              <a:solidFill>
                <a:schemeClr val="tx1"/>
              </a:solidFill>
            </a:endParaRPr>
          </a:p>
        </p:txBody>
      </p:sp>
      <p:sp>
        <p:nvSpPr>
          <p:cNvPr id="11" name="Rectangle 3"/>
          <p:cNvSpPr txBox="1">
            <a:spLocks noChangeArrowheads="1"/>
          </p:cNvSpPr>
          <p:nvPr/>
        </p:nvSpPr>
        <p:spPr bwMode="auto">
          <a:xfrm>
            <a:off x="271360" y="2209227"/>
            <a:ext cx="8870292" cy="501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accent4">
                    <a:lumMod val="50000"/>
                  </a:schemeClr>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accent4">
                    <a:lumMod val="50000"/>
                  </a:schemeClr>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accent4">
                    <a:lumMod val="50000"/>
                  </a:schemeClr>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accent4">
                    <a:lumMod val="50000"/>
                  </a:schemeClr>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nSpc>
                <a:spcPct val="80000"/>
              </a:lnSpc>
              <a:buNone/>
            </a:pPr>
            <a:endParaRPr lang="de-DE" sz="800" b="1" kern="0" dirty="0">
              <a:solidFill>
                <a:schemeClr val="accent6">
                  <a:lumMod val="50000"/>
                </a:schemeClr>
              </a:solidFill>
              <a:effectLst/>
            </a:endParaRPr>
          </a:p>
          <a:p>
            <a:pPr>
              <a:lnSpc>
                <a:spcPct val="80000"/>
              </a:lnSpc>
              <a:buNone/>
            </a:pPr>
            <a:r>
              <a:rPr lang="de-DE" sz="1800" b="1" u="sng" kern="0" dirty="0">
                <a:solidFill>
                  <a:schemeClr val="accent6">
                    <a:lumMod val="50000"/>
                  </a:schemeClr>
                </a:solidFill>
                <a:effectLst/>
              </a:rPr>
              <a:t>Gründung:</a:t>
            </a:r>
          </a:p>
          <a:p>
            <a:pPr>
              <a:lnSpc>
                <a:spcPct val="80000"/>
              </a:lnSpc>
              <a:buNone/>
            </a:pPr>
            <a:r>
              <a:rPr lang="de-DE" sz="1800" b="1" kern="0" dirty="0">
                <a:solidFill>
                  <a:schemeClr val="accent6">
                    <a:lumMod val="50000"/>
                  </a:schemeClr>
                </a:solidFill>
                <a:effectLst/>
              </a:rPr>
              <a:t>	  </a:t>
            </a:r>
            <a:r>
              <a:rPr lang="de-DE" sz="1800" b="1" kern="0" dirty="0" smtClean="0">
                <a:solidFill>
                  <a:schemeClr val="accent6">
                    <a:lumMod val="50000"/>
                  </a:schemeClr>
                </a:solidFill>
                <a:effectLst/>
              </a:rPr>
              <a:t>Mindestgrundkapital </a:t>
            </a:r>
            <a:r>
              <a:rPr lang="de-DE" sz="1800" b="1" kern="0" dirty="0">
                <a:solidFill>
                  <a:schemeClr val="accent6">
                    <a:lumMod val="50000"/>
                  </a:schemeClr>
                </a:solidFill>
                <a:effectLst/>
              </a:rPr>
              <a:t>1 € maximal 25.000 € (da ab hier die GmbH beginnt)(bei Gründung 12.500 € eingezahlt)</a:t>
            </a:r>
          </a:p>
          <a:p>
            <a:pPr lvl="1">
              <a:lnSpc>
                <a:spcPct val="80000"/>
              </a:lnSpc>
              <a:buNone/>
            </a:pPr>
            <a:r>
              <a:rPr lang="de-DE" sz="1800" b="1" kern="0" dirty="0">
                <a:solidFill>
                  <a:schemeClr val="accent6">
                    <a:lumMod val="50000"/>
                  </a:schemeClr>
                </a:solidFill>
                <a:effectLst/>
              </a:rPr>
              <a:t>Eintragung ins HR (HRB)</a:t>
            </a:r>
          </a:p>
          <a:p>
            <a:pPr lvl="1">
              <a:lnSpc>
                <a:spcPct val="80000"/>
              </a:lnSpc>
              <a:buNone/>
            </a:pPr>
            <a:r>
              <a:rPr lang="de-DE" sz="1800" b="1" kern="0" dirty="0">
                <a:solidFill>
                  <a:schemeClr val="accent6">
                    <a:lumMod val="50000"/>
                  </a:schemeClr>
                </a:solidFill>
                <a:effectLst/>
              </a:rPr>
              <a:t>Gesellschaftervertrag vorgeschrieben</a:t>
            </a:r>
          </a:p>
          <a:p>
            <a:pPr lvl="1">
              <a:lnSpc>
                <a:spcPct val="80000"/>
              </a:lnSpc>
              <a:buNone/>
            </a:pPr>
            <a:endParaRPr lang="de-DE" sz="1800" b="1" kern="0" dirty="0">
              <a:solidFill>
                <a:schemeClr val="accent6">
                  <a:lumMod val="50000"/>
                </a:schemeClr>
              </a:solidFill>
              <a:effectLst/>
            </a:endParaRPr>
          </a:p>
          <a:p>
            <a:pPr>
              <a:lnSpc>
                <a:spcPct val="80000"/>
              </a:lnSpc>
              <a:buNone/>
            </a:pPr>
            <a:r>
              <a:rPr lang="de-CH" sz="1800" b="1" kern="0" dirty="0">
                <a:solidFill>
                  <a:schemeClr val="accent6">
                    <a:lumMod val="50000"/>
                  </a:schemeClr>
                </a:solidFill>
                <a:effectLst/>
              </a:rPr>
              <a:t>	Im Gegenzug dafür, dass die Stammeinlage (nahezu) beliebig gering ausfallen kann, müssen jährlich mindestens 25 % des Jahresüberschusses in eine Rücklage eingestellt werden. Wenn die angesammelte Rücklage zusammen mit dem ursprünglichen Stammkapital die Summe von 25.000 Euro (Mindestkapital gem. § 5 Abs. 1 GmbHG) erreicht kann in eine GmbH umgewandelt werden, muss jedoch nicht.</a:t>
            </a:r>
            <a:endParaRPr lang="de-DE" sz="1800" b="1" kern="0" dirty="0">
              <a:solidFill>
                <a:schemeClr val="accent6">
                  <a:lumMod val="50000"/>
                </a:schemeClr>
              </a:solidFill>
              <a:effectLst/>
            </a:endParaRPr>
          </a:p>
          <a:p>
            <a:pPr lvl="1">
              <a:lnSpc>
                <a:spcPct val="80000"/>
              </a:lnSpc>
              <a:buNone/>
            </a:pPr>
            <a:endParaRPr lang="de-DE" sz="1800" b="1" kern="0" dirty="0">
              <a:solidFill>
                <a:schemeClr val="accent6">
                  <a:lumMod val="50000"/>
                </a:schemeClr>
              </a:solidFill>
              <a:effectLst/>
            </a:endParaRPr>
          </a:p>
          <a:p>
            <a:pPr>
              <a:lnSpc>
                <a:spcPct val="80000"/>
              </a:lnSpc>
              <a:buNone/>
            </a:pPr>
            <a:r>
              <a:rPr lang="de-DE" sz="1800" b="1" u="sng" kern="0" dirty="0">
                <a:solidFill>
                  <a:schemeClr val="accent6">
                    <a:lumMod val="50000"/>
                  </a:schemeClr>
                </a:solidFill>
                <a:effectLst/>
              </a:rPr>
              <a:t>Organe:</a:t>
            </a:r>
          </a:p>
          <a:p>
            <a:pPr>
              <a:lnSpc>
                <a:spcPct val="80000"/>
              </a:lnSpc>
              <a:buNone/>
            </a:pPr>
            <a:r>
              <a:rPr lang="de-DE" sz="1800" b="1" kern="0" dirty="0">
                <a:solidFill>
                  <a:schemeClr val="accent6">
                    <a:lumMod val="50000"/>
                  </a:schemeClr>
                </a:solidFill>
                <a:effectLst/>
              </a:rPr>
              <a:t>	   Versammlung der Gesellschafter (</a:t>
            </a:r>
            <a:r>
              <a:rPr lang="de-DE" sz="1800" b="1" kern="0" dirty="0" err="1">
                <a:solidFill>
                  <a:schemeClr val="accent6">
                    <a:lumMod val="50000"/>
                  </a:schemeClr>
                </a:solidFill>
                <a:effectLst/>
              </a:rPr>
              <a:t>beschlußfassend</a:t>
            </a:r>
            <a:r>
              <a:rPr lang="de-DE" sz="1800" b="1" kern="0" dirty="0">
                <a:solidFill>
                  <a:schemeClr val="accent6">
                    <a:lumMod val="50000"/>
                  </a:schemeClr>
                </a:solidFill>
                <a:effectLst/>
              </a:rPr>
              <a:t>)</a:t>
            </a:r>
          </a:p>
          <a:p>
            <a:pPr lvl="1">
              <a:lnSpc>
                <a:spcPct val="80000"/>
              </a:lnSpc>
              <a:buNone/>
            </a:pPr>
            <a:r>
              <a:rPr lang="de-DE" sz="1800" b="1" kern="0" dirty="0">
                <a:solidFill>
                  <a:schemeClr val="accent6">
                    <a:lumMod val="50000"/>
                  </a:schemeClr>
                </a:solidFill>
                <a:effectLst/>
              </a:rPr>
              <a:t>Aufsichtsrat bei UG haftungsbeschränkt mit mehr als 500 AN (überwachend)</a:t>
            </a:r>
          </a:p>
          <a:p>
            <a:pPr lvl="1">
              <a:lnSpc>
                <a:spcPct val="80000"/>
              </a:lnSpc>
              <a:buNone/>
            </a:pPr>
            <a:r>
              <a:rPr lang="de-DE" sz="1800" b="1" kern="0" dirty="0">
                <a:solidFill>
                  <a:schemeClr val="accent6">
                    <a:lumMod val="50000"/>
                  </a:schemeClr>
                </a:solidFill>
                <a:effectLst/>
              </a:rPr>
              <a:t>Geschäftsführer (leitend) </a:t>
            </a:r>
          </a:p>
          <a:p>
            <a:pPr lvl="1">
              <a:lnSpc>
                <a:spcPct val="80000"/>
              </a:lnSpc>
              <a:buNone/>
            </a:pPr>
            <a:endParaRPr lang="de-DE" sz="1800" b="1" kern="0" dirty="0">
              <a:solidFill>
                <a:schemeClr val="accent6">
                  <a:lumMod val="50000"/>
                </a:schemeClr>
              </a:solidFill>
              <a:effectLst/>
            </a:endParaRPr>
          </a:p>
          <a:p>
            <a:pPr lvl="1">
              <a:lnSpc>
                <a:spcPct val="80000"/>
              </a:lnSpc>
              <a:buNone/>
            </a:pPr>
            <a:endParaRPr lang="de-DE" sz="1800" b="1" kern="0" dirty="0">
              <a:solidFill>
                <a:schemeClr val="accent6">
                  <a:lumMod val="50000"/>
                </a:schemeClr>
              </a:solidFill>
              <a:effectLst/>
            </a:endParaRPr>
          </a:p>
        </p:txBody>
      </p:sp>
    </p:spTree>
    <p:extLst>
      <p:ext uri="{BB962C8B-B14F-4D97-AF65-F5344CB8AC3E}">
        <p14:creationId xmlns:p14="http://schemas.microsoft.com/office/powerpoint/2010/main" val="23568346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8" name="Textfeld 7"/>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9" name="Textfeld 8"/>
          <p:cNvSpPr txBox="1"/>
          <p:nvPr/>
        </p:nvSpPr>
        <p:spPr>
          <a:xfrm>
            <a:off x="1624112" y="1510384"/>
            <a:ext cx="6548288" cy="830997"/>
          </a:xfrm>
          <a:prstGeom prst="rect">
            <a:avLst/>
          </a:prstGeom>
          <a:noFill/>
        </p:spPr>
        <p:txBody>
          <a:bodyPr wrap="square" rtlCol="0">
            <a:spAutoFit/>
          </a:bodyPr>
          <a:lstStyle/>
          <a:p>
            <a:r>
              <a:rPr lang="de-DE" sz="2400" b="1" dirty="0" smtClean="0"/>
              <a:t>Unternehmergesellschaft (haftungsbeschränkt) </a:t>
            </a:r>
            <a:r>
              <a:rPr lang="de-DE" sz="2400" b="1" dirty="0" smtClean="0">
                <a:solidFill>
                  <a:schemeClr val="tx2">
                    <a:lumMod val="10000"/>
                  </a:schemeClr>
                </a:solidFill>
              </a:rPr>
              <a:t>„Mini GmbH“</a:t>
            </a:r>
            <a:endParaRPr lang="de-DE" sz="2400" b="1" dirty="0">
              <a:solidFill>
                <a:schemeClr val="tx2">
                  <a:lumMod val="10000"/>
                </a:schemeClr>
              </a:solidFill>
            </a:endParaRPr>
          </a:p>
        </p:txBody>
      </p:sp>
      <p:sp>
        <p:nvSpPr>
          <p:cNvPr id="10" name="Abgerundetes Rechteck 9"/>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Kapitalgesellschaft</a:t>
            </a:r>
            <a:endParaRPr lang="de-DE" sz="2000" b="1" dirty="0">
              <a:solidFill>
                <a:schemeClr val="tx1"/>
              </a:solidFill>
            </a:endParaRPr>
          </a:p>
        </p:txBody>
      </p:sp>
      <p:sp>
        <p:nvSpPr>
          <p:cNvPr id="11" name="Rectangle 3"/>
          <p:cNvSpPr txBox="1">
            <a:spLocks noChangeArrowheads="1"/>
          </p:cNvSpPr>
          <p:nvPr/>
        </p:nvSpPr>
        <p:spPr bwMode="auto">
          <a:xfrm>
            <a:off x="271360" y="2209227"/>
            <a:ext cx="8477104" cy="501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accent4">
                    <a:lumMod val="50000"/>
                  </a:schemeClr>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accent4">
                    <a:lumMod val="50000"/>
                  </a:schemeClr>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accent4">
                    <a:lumMod val="50000"/>
                  </a:schemeClr>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accent4">
                    <a:lumMod val="50000"/>
                  </a:schemeClr>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lvl="1">
              <a:lnSpc>
                <a:spcPct val="80000"/>
              </a:lnSpc>
              <a:buNone/>
            </a:pPr>
            <a:endParaRPr lang="de-DE" sz="1800" b="1" kern="0" dirty="0">
              <a:solidFill>
                <a:schemeClr val="accent6">
                  <a:lumMod val="50000"/>
                </a:schemeClr>
              </a:solidFill>
              <a:effectLst/>
            </a:endParaRPr>
          </a:p>
          <a:p>
            <a:pPr>
              <a:lnSpc>
                <a:spcPct val="80000"/>
              </a:lnSpc>
              <a:buNone/>
            </a:pPr>
            <a:r>
              <a:rPr lang="de-DE" sz="1800" b="1" u="sng" kern="0" dirty="0">
                <a:solidFill>
                  <a:schemeClr val="accent6">
                    <a:lumMod val="50000"/>
                  </a:schemeClr>
                </a:solidFill>
                <a:effectLst/>
              </a:rPr>
              <a:t>Firmierung:</a:t>
            </a:r>
          </a:p>
          <a:p>
            <a:pPr>
              <a:lnSpc>
                <a:spcPct val="80000"/>
              </a:lnSpc>
              <a:buNone/>
            </a:pPr>
            <a:r>
              <a:rPr lang="de-DE" sz="1800" b="1" kern="0" dirty="0">
                <a:solidFill>
                  <a:schemeClr val="accent6">
                    <a:lumMod val="50000"/>
                  </a:schemeClr>
                </a:solidFill>
                <a:effectLst/>
              </a:rPr>
              <a:t>	   UG (haftungsbeschränkt) </a:t>
            </a:r>
          </a:p>
          <a:p>
            <a:pPr>
              <a:lnSpc>
                <a:spcPct val="80000"/>
              </a:lnSpc>
              <a:buNone/>
            </a:pPr>
            <a:endParaRPr lang="de-DE" sz="1800" b="1" kern="0" dirty="0">
              <a:solidFill>
                <a:schemeClr val="accent6">
                  <a:lumMod val="50000"/>
                </a:schemeClr>
              </a:solidFill>
              <a:effectLst/>
            </a:endParaRPr>
          </a:p>
          <a:p>
            <a:pPr>
              <a:lnSpc>
                <a:spcPct val="80000"/>
              </a:lnSpc>
              <a:buNone/>
            </a:pPr>
            <a:r>
              <a:rPr lang="de-DE" sz="1800" b="1" u="sng" kern="0" dirty="0">
                <a:solidFill>
                  <a:schemeClr val="accent6">
                    <a:lumMod val="50000"/>
                  </a:schemeClr>
                </a:solidFill>
                <a:effectLst/>
              </a:rPr>
              <a:t>Haftung:</a:t>
            </a:r>
          </a:p>
          <a:p>
            <a:pPr>
              <a:lnSpc>
                <a:spcPct val="80000"/>
              </a:lnSpc>
              <a:buNone/>
            </a:pPr>
            <a:r>
              <a:rPr lang="de-DE" sz="1800" b="1" kern="0" dirty="0">
                <a:solidFill>
                  <a:schemeClr val="accent6">
                    <a:lumMod val="50000"/>
                  </a:schemeClr>
                </a:solidFill>
                <a:effectLst/>
              </a:rPr>
              <a:t>	   Nur mit der Einlage </a:t>
            </a:r>
          </a:p>
          <a:p>
            <a:pPr lvl="1">
              <a:lnSpc>
                <a:spcPct val="80000"/>
              </a:lnSpc>
              <a:buNone/>
            </a:pPr>
            <a:endParaRPr lang="de-DE" sz="1800" b="1" kern="0" dirty="0">
              <a:solidFill>
                <a:schemeClr val="accent6">
                  <a:lumMod val="50000"/>
                </a:schemeClr>
              </a:solidFill>
              <a:effectLst/>
            </a:endParaRPr>
          </a:p>
          <a:p>
            <a:pPr>
              <a:lnSpc>
                <a:spcPct val="80000"/>
              </a:lnSpc>
              <a:buNone/>
            </a:pPr>
            <a:r>
              <a:rPr lang="de-DE" sz="1800" b="1" u="sng" kern="0" dirty="0">
                <a:solidFill>
                  <a:schemeClr val="accent6">
                    <a:lumMod val="50000"/>
                  </a:schemeClr>
                </a:solidFill>
                <a:effectLst/>
              </a:rPr>
              <a:t>Vorteile:</a:t>
            </a:r>
          </a:p>
          <a:p>
            <a:pPr>
              <a:lnSpc>
                <a:spcPct val="80000"/>
              </a:lnSpc>
              <a:buNone/>
            </a:pPr>
            <a:r>
              <a:rPr lang="de-DE" sz="1800" b="1" kern="0" dirty="0">
                <a:solidFill>
                  <a:schemeClr val="accent6">
                    <a:lumMod val="50000"/>
                  </a:schemeClr>
                </a:solidFill>
                <a:effectLst/>
              </a:rPr>
              <a:t>	   Keine private Haftung</a:t>
            </a:r>
          </a:p>
          <a:p>
            <a:pPr>
              <a:lnSpc>
                <a:spcPct val="80000"/>
              </a:lnSpc>
              <a:buNone/>
            </a:pPr>
            <a:r>
              <a:rPr lang="de-DE" sz="1800" b="1" kern="0" dirty="0">
                <a:solidFill>
                  <a:schemeClr val="accent6">
                    <a:lumMod val="50000"/>
                  </a:schemeClr>
                </a:solidFill>
                <a:effectLst/>
              </a:rPr>
              <a:t>	   Niedriges Grundkapital</a:t>
            </a:r>
          </a:p>
          <a:p>
            <a:pPr>
              <a:lnSpc>
                <a:spcPct val="80000"/>
              </a:lnSpc>
              <a:buNone/>
            </a:pPr>
            <a:endParaRPr lang="de-DE" sz="1800" b="1" kern="0" dirty="0">
              <a:solidFill>
                <a:schemeClr val="accent6">
                  <a:lumMod val="50000"/>
                </a:schemeClr>
              </a:solidFill>
              <a:effectLst/>
            </a:endParaRPr>
          </a:p>
          <a:p>
            <a:pPr>
              <a:lnSpc>
                <a:spcPct val="80000"/>
              </a:lnSpc>
              <a:buNone/>
            </a:pPr>
            <a:r>
              <a:rPr lang="de-DE" sz="1800" b="1" u="sng" kern="0" dirty="0">
                <a:solidFill>
                  <a:schemeClr val="accent6">
                    <a:lumMod val="50000"/>
                  </a:schemeClr>
                </a:solidFill>
                <a:effectLst/>
              </a:rPr>
              <a:t>Nachteile:</a:t>
            </a:r>
          </a:p>
          <a:p>
            <a:pPr>
              <a:lnSpc>
                <a:spcPct val="80000"/>
              </a:lnSpc>
              <a:buNone/>
            </a:pPr>
            <a:r>
              <a:rPr lang="de-DE" sz="1800" b="1" kern="0" dirty="0">
                <a:solidFill>
                  <a:schemeClr val="accent6">
                    <a:lumMod val="50000"/>
                  </a:schemeClr>
                </a:solidFill>
                <a:effectLst/>
              </a:rPr>
              <a:t>	  Weitreichende rechtliche Vorschriften zum HGB noch das GmbH-Gesetz</a:t>
            </a:r>
          </a:p>
          <a:p>
            <a:pPr>
              <a:lnSpc>
                <a:spcPct val="80000"/>
              </a:lnSpc>
              <a:buNone/>
            </a:pPr>
            <a:r>
              <a:rPr lang="de-DE" sz="1800" b="1" kern="0" dirty="0">
                <a:solidFill>
                  <a:schemeClr val="accent6">
                    <a:lumMod val="50000"/>
                  </a:schemeClr>
                </a:solidFill>
                <a:effectLst/>
              </a:rPr>
              <a:t>	   Bei Unternehmen mit mehr als 500 AN muss ein Aufsichtsrat errichtet werden.</a:t>
            </a:r>
          </a:p>
          <a:p>
            <a:pPr lvl="1">
              <a:lnSpc>
                <a:spcPct val="80000"/>
              </a:lnSpc>
              <a:buNone/>
            </a:pPr>
            <a:r>
              <a:rPr lang="de-DE" sz="1800" b="1" kern="0" dirty="0">
                <a:solidFill>
                  <a:schemeClr val="accent6">
                    <a:lumMod val="50000"/>
                  </a:schemeClr>
                </a:solidFill>
                <a:effectLst/>
              </a:rPr>
              <a:t>Schwere Fremdkapitalbeschaffung!!! Da nur Haftung im Umfang </a:t>
            </a:r>
            <a:r>
              <a:rPr lang="de-DE" sz="1800" b="1" kern="0" dirty="0" smtClean="0">
                <a:solidFill>
                  <a:schemeClr val="accent6">
                    <a:lumMod val="50000"/>
                  </a:schemeClr>
                </a:solidFill>
                <a:effectLst/>
              </a:rPr>
              <a:t>des Betriebs-</a:t>
            </a:r>
          </a:p>
          <a:p>
            <a:pPr lvl="1">
              <a:lnSpc>
                <a:spcPct val="80000"/>
              </a:lnSpc>
              <a:buNone/>
            </a:pPr>
            <a:r>
              <a:rPr lang="de-DE" sz="1800" b="1" kern="0" dirty="0" err="1" smtClean="0">
                <a:solidFill>
                  <a:schemeClr val="accent6">
                    <a:lumMod val="50000"/>
                  </a:schemeClr>
                </a:solidFill>
                <a:effectLst/>
              </a:rPr>
              <a:t>vermögens</a:t>
            </a:r>
            <a:r>
              <a:rPr lang="de-DE" sz="1800" b="1" kern="0" dirty="0">
                <a:solidFill>
                  <a:schemeClr val="accent6">
                    <a:lumMod val="50000"/>
                  </a:schemeClr>
                </a:solidFill>
                <a:effectLst/>
              </a:rPr>
              <a:t>.</a:t>
            </a:r>
          </a:p>
          <a:p>
            <a:pPr lvl="1">
              <a:lnSpc>
                <a:spcPct val="80000"/>
              </a:lnSpc>
              <a:buNone/>
            </a:pPr>
            <a:endParaRPr lang="de-DE" sz="1800" b="1" kern="0" dirty="0">
              <a:solidFill>
                <a:schemeClr val="accent6">
                  <a:lumMod val="50000"/>
                </a:schemeClr>
              </a:solidFill>
              <a:effectLst/>
            </a:endParaRPr>
          </a:p>
          <a:p>
            <a:pPr lvl="1">
              <a:lnSpc>
                <a:spcPct val="80000"/>
              </a:lnSpc>
              <a:buNone/>
            </a:pPr>
            <a:endParaRPr lang="de-DE" sz="1800" b="1" kern="0" dirty="0">
              <a:solidFill>
                <a:schemeClr val="accent6">
                  <a:lumMod val="50000"/>
                </a:schemeClr>
              </a:solidFill>
              <a:effectLst/>
            </a:endParaRPr>
          </a:p>
        </p:txBody>
      </p:sp>
      <p:pic>
        <p:nvPicPr>
          <p:cNvPr id="1910786" name="Picture 2" descr="http://www.fuer-gruender.de/blog/wp-content/uploads/2012/03/Mini-GmbH.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6508" y="2633768"/>
            <a:ext cx="2747367" cy="23495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us.cdn2.123rf.com/168nwm/jesterarts/jesterarts0710/jesterarts071000074/1905704-ein-blauer-mann-einen-daumen-hoch-daumen-nach-unten-bewegen-konnte-f-r-viele-konzepte.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2334" r="50818" b="15666"/>
          <a:stretch/>
        </p:blipFill>
        <p:spPr bwMode="auto">
          <a:xfrm>
            <a:off x="3458806" y="4139750"/>
            <a:ext cx="787012" cy="11521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us.cdn2.123rf.com/168nwm/jesterarts/jesterarts0710/jesterarts071000074/1905704-ein-blauer-mann-einen-daumen-hoch-daumen-nach-unten-bewegen-konnte-f-r-viele-konzepte.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8466"/>
          <a:stretch/>
        </p:blipFill>
        <p:spPr bwMode="auto">
          <a:xfrm>
            <a:off x="8184226" y="4365104"/>
            <a:ext cx="824638"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3236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s Rechteck 2"/>
          <p:cNvSpPr/>
          <p:nvPr/>
        </p:nvSpPr>
        <p:spPr>
          <a:xfrm>
            <a:off x="539552" y="2042058"/>
            <a:ext cx="8067303" cy="4628776"/>
          </a:xfrm>
          <a:prstGeom prst="roundRect">
            <a:avLst/>
          </a:prstGeom>
          <a:solidFill>
            <a:schemeClr val="bg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8" name="Textfeld 7"/>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12" name="Rectangle 3"/>
          <p:cNvSpPr>
            <a:spLocks noChangeArrowheads="1"/>
          </p:cNvSpPr>
          <p:nvPr/>
        </p:nvSpPr>
        <p:spPr bwMode="auto">
          <a:xfrm>
            <a:off x="1009477" y="2294075"/>
            <a:ext cx="6912198" cy="483139"/>
          </a:xfrm>
          <a:prstGeom prst="rect">
            <a:avLst/>
          </a:prstGeom>
          <a:solidFill>
            <a:srgbClr val="0033CC"/>
          </a:solidFill>
          <a:ln w="9525">
            <a:solidFill>
              <a:schemeClr val="tx1"/>
            </a:solidFill>
            <a:miter lim="800000"/>
            <a:headEnd/>
            <a:tailEnd/>
          </a:ln>
          <a:effectLst/>
          <a:extLst/>
        </p:spPr>
        <p:txBody>
          <a:bodyPr wrap="none" anchor="ctr"/>
          <a:lstStyle/>
          <a:p>
            <a:pPr algn="ctr"/>
            <a:r>
              <a:rPr lang="de-DE" sz="3200" b="1" dirty="0"/>
              <a:t>O  r  g  a  n  e    d  e  r    A  G</a:t>
            </a:r>
          </a:p>
        </p:txBody>
      </p:sp>
      <p:sp>
        <p:nvSpPr>
          <p:cNvPr id="13" name="Rectangle 5"/>
          <p:cNvSpPr>
            <a:spLocks noChangeArrowheads="1"/>
          </p:cNvSpPr>
          <p:nvPr/>
        </p:nvSpPr>
        <p:spPr bwMode="auto">
          <a:xfrm>
            <a:off x="972170" y="3503573"/>
            <a:ext cx="2087562" cy="863600"/>
          </a:xfrm>
          <a:prstGeom prst="rect">
            <a:avLst/>
          </a:prstGeom>
          <a:solidFill>
            <a:srgbClr val="0033CC"/>
          </a:solidFill>
          <a:ln w="9525">
            <a:solidFill>
              <a:schemeClr val="tx1"/>
            </a:solidFill>
            <a:miter lim="800000"/>
            <a:headEnd/>
            <a:tailEnd/>
          </a:ln>
          <a:effectLst/>
          <a:extLst/>
        </p:spPr>
        <p:txBody>
          <a:bodyPr wrap="none" anchor="ctr"/>
          <a:lstStyle/>
          <a:p>
            <a:pPr algn="ctr"/>
            <a:r>
              <a:rPr lang="de-DE" b="1"/>
              <a:t>Hauptversammlung</a:t>
            </a:r>
          </a:p>
        </p:txBody>
      </p:sp>
      <p:sp>
        <p:nvSpPr>
          <p:cNvPr id="14" name="Rectangle 6"/>
          <p:cNvSpPr>
            <a:spLocks noChangeArrowheads="1"/>
          </p:cNvSpPr>
          <p:nvPr/>
        </p:nvSpPr>
        <p:spPr bwMode="auto">
          <a:xfrm>
            <a:off x="3350245" y="3503573"/>
            <a:ext cx="2085975" cy="863600"/>
          </a:xfrm>
          <a:prstGeom prst="rect">
            <a:avLst/>
          </a:prstGeom>
          <a:solidFill>
            <a:srgbClr val="0033CC"/>
          </a:solidFill>
          <a:ln w="9525">
            <a:solidFill>
              <a:schemeClr val="tx1"/>
            </a:solidFill>
            <a:miter lim="800000"/>
            <a:headEnd/>
            <a:tailEnd/>
          </a:ln>
          <a:effectLst/>
          <a:extLst/>
        </p:spPr>
        <p:txBody>
          <a:bodyPr wrap="none" anchor="ctr"/>
          <a:lstStyle/>
          <a:p>
            <a:pPr algn="ctr"/>
            <a:r>
              <a:rPr lang="de-DE" b="1"/>
              <a:t>Aufsichtsrat</a:t>
            </a:r>
          </a:p>
        </p:txBody>
      </p:sp>
      <p:sp>
        <p:nvSpPr>
          <p:cNvPr id="15" name="Rectangle 7"/>
          <p:cNvSpPr>
            <a:spLocks noChangeArrowheads="1"/>
          </p:cNvSpPr>
          <p:nvPr/>
        </p:nvSpPr>
        <p:spPr bwMode="auto">
          <a:xfrm>
            <a:off x="5796806" y="3472162"/>
            <a:ext cx="2087562" cy="863600"/>
          </a:xfrm>
          <a:prstGeom prst="rect">
            <a:avLst/>
          </a:prstGeom>
          <a:solidFill>
            <a:srgbClr val="0033CC"/>
          </a:solidFill>
          <a:ln w="9525">
            <a:solidFill>
              <a:schemeClr val="tx1"/>
            </a:solidFill>
            <a:miter lim="800000"/>
            <a:headEnd/>
            <a:tailEnd/>
          </a:ln>
          <a:effectLst/>
          <a:extLst/>
        </p:spPr>
        <p:txBody>
          <a:bodyPr wrap="none" anchor="ctr"/>
          <a:lstStyle/>
          <a:p>
            <a:pPr algn="ctr"/>
            <a:r>
              <a:rPr lang="de-DE" b="1"/>
              <a:t>Vorstand</a:t>
            </a:r>
          </a:p>
        </p:txBody>
      </p:sp>
      <p:sp>
        <p:nvSpPr>
          <p:cNvPr id="16" name="Text Box 8"/>
          <p:cNvSpPr txBox="1">
            <a:spLocks noChangeArrowheads="1"/>
          </p:cNvSpPr>
          <p:nvPr/>
        </p:nvSpPr>
        <p:spPr bwMode="auto">
          <a:xfrm>
            <a:off x="936452" y="2736664"/>
            <a:ext cx="2376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sz="2000"/>
              <a:t>Beschlussfassendes     Organ</a:t>
            </a:r>
          </a:p>
        </p:txBody>
      </p:sp>
      <p:sp>
        <p:nvSpPr>
          <p:cNvPr id="17" name="Text Box 9"/>
          <p:cNvSpPr txBox="1">
            <a:spLocks noChangeArrowheads="1"/>
          </p:cNvSpPr>
          <p:nvPr/>
        </p:nvSpPr>
        <p:spPr bwMode="auto">
          <a:xfrm>
            <a:off x="3314527" y="2749541"/>
            <a:ext cx="215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sz="2000" dirty="0"/>
              <a:t>überwachendes Organ</a:t>
            </a:r>
          </a:p>
        </p:txBody>
      </p:sp>
      <p:sp>
        <p:nvSpPr>
          <p:cNvPr id="18" name="Text Box 10"/>
          <p:cNvSpPr txBox="1">
            <a:spLocks noChangeArrowheads="1"/>
          </p:cNvSpPr>
          <p:nvPr/>
        </p:nvSpPr>
        <p:spPr bwMode="auto">
          <a:xfrm>
            <a:off x="5436220" y="2764330"/>
            <a:ext cx="25939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sz="2000" dirty="0"/>
              <a:t>Leitendes/ausführendes      Organ</a:t>
            </a:r>
          </a:p>
        </p:txBody>
      </p:sp>
      <p:cxnSp>
        <p:nvCxnSpPr>
          <p:cNvPr id="19" name="AutoShape 15"/>
          <p:cNvCxnSpPr>
            <a:cxnSpLocks noChangeShapeType="1"/>
            <a:stCxn id="14" idx="3"/>
            <a:endCxn id="15" idx="2"/>
          </p:cNvCxnSpPr>
          <p:nvPr/>
        </p:nvCxnSpPr>
        <p:spPr bwMode="auto">
          <a:xfrm>
            <a:off x="5436220" y="3935373"/>
            <a:ext cx="1404367" cy="400389"/>
          </a:xfrm>
          <a:prstGeom prst="bentConnector4">
            <a:avLst>
              <a:gd name="adj1" fmla="val 12838"/>
              <a:gd name="adj2" fmla="val 157094"/>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16"/>
          <p:cNvCxnSpPr>
            <a:cxnSpLocks noChangeShapeType="1"/>
            <a:stCxn id="13" idx="3"/>
            <a:endCxn id="14" idx="2"/>
          </p:cNvCxnSpPr>
          <p:nvPr/>
        </p:nvCxnSpPr>
        <p:spPr bwMode="auto">
          <a:xfrm>
            <a:off x="3059732" y="3935373"/>
            <a:ext cx="1333500" cy="431800"/>
          </a:xfrm>
          <a:prstGeom prst="bentConnector4">
            <a:avLst>
              <a:gd name="adj1" fmla="val 10833"/>
              <a:gd name="adj2" fmla="val 15294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 Box 17"/>
          <p:cNvSpPr txBox="1">
            <a:spLocks noChangeArrowheads="1"/>
          </p:cNvSpPr>
          <p:nvPr/>
        </p:nvSpPr>
        <p:spPr bwMode="auto">
          <a:xfrm>
            <a:off x="3277220" y="4654511"/>
            <a:ext cx="12239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2000"/>
              <a:t>Wahl der Aktionärs- vertreter</a:t>
            </a:r>
          </a:p>
        </p:txBody>
      </p:sp>
      <p:sp>
        <p:nvSpPr>
          <p:cNvPr id="22" name="Text Box 18"/>
          <p:cNvSpPr txBox="1">
            <a:spLocks noChangeArrowheads="1"/>
          </p:cNvSpPr>
          <p:nvPr/>
        </p:nvSpPr>
        <p:spPr bwMode="auto">
          <a:xfrm>
            <a:off x="5509245" y="4654511"/>
            <a:ext cx="16573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sz="2000"/>
              <a:t>Berufung, Überwachung, Abberufung</a:t>
            </a:r>
          </a:p>
        </p:txBody>
      </p:sp>
      <p:sp>
        <p:nvSpPr>
          <p:cNvPr id="23" name="Line 19"/>
          <p:cNvSpPr>
            <a:spLocks noChangeShapeType="1"/>
          </p:cNvSpPr>
          <p:nvPr/>
        </p:nvSpPr>
        <p:spPr bwMode="auto">
          <a:xfrm flipH="1" flipV="1">
            <a:off x="4788519" y="4367172"/>
            <a:ext cx="3175" cy="143956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 name="Text Box 20"/>
          <p:cNvSpPr txBox="1">
            <a:spLocks noChangeArrowheads="1"/>
          </p:cNvSpPr>
          <p:nvPr/>
        </p:nvSpPr>
        <p:spPr bwMode="auto">
          <a:xfrm>
            <a:off x="3096244" y="5743237"/>
            <a:ext cx="33845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sz="2000" dirty="0"/>
              <a:t>Wahl der Arbeitnehmervertreter            von der Belegschaft</a:t>
            </a:r>
          </a:p>
        </p:txBody>
      </p:sp>
      <p:sp>
        <p:nvSpPr>
          <p:cNvPr id="25" name="Abgerundetes Rechteck 24"/>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Kapitalgesellschaft</a:t>
            </a:r>
            <a:endParaRPr lang="de-DE" sz="2000" b="1" dirty="0">
              <a:solidFill>
                <a:schemeClr val="tx1"/>
              </a:solidFill>
            </a:endParaRPr>
          </a:p>
        </p:txBody>
      </p:sp>
      <p:sp>
        <p:nvSpPr>
          <p:cNvPr id="26" name="Textfeld 25"/>
          <p:cNvSpPr txBox="1"/>
          <p:nvPr/>
        </p:nvSpPr>
        <p:spPr>
          <a:xfrm>
            <a:off x="1624112" y="1510384"/>
            <a:ext cx="5724128" cy="461665"/>
          </a:xfrm>
          <a:prstGeom prst="rect">
            <a:avLst/>
          </a:prstGeom>
          <a:noFill/>
        </p:spPr>
        <p:txBody>
          <a:bodyPr wrap="square" rtlCol="0">
            <a:spAutoFit/>
          </a:bodyPr>
          <a:lstStyle/>
          <a:p>
            <a:r>
              <a:rPr lang="de-DE" sz="2400" b="1" dirty="0" smtClean="0"/>
              <a:t>Aktiengesellschaft (AG)</a:t>
            </a:r>
            <a:endParaRPr lang="de-DE" sz="2400" b="1" dirty="0"/>
          </a:p>
        </p:txBody>
      </p:sp>
    </p:spTree>
    <p:extLst>
      <p:ext uri="{BB962C8B-B14F-4D97-AF65-F5344CB8AC3E}">
        <p14:creationId xmlns:p14="http://schemas.microsoft.com/office/powerpoint/2010/main" val="18749058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linds(horizontal)">
                                      <p:cBhvr>
                                        <p:cTn id="23" dur="500"/>
                                        <p:tgtEl>
                                          <p:spTgt spid="2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linds(horizontal)">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par>
                                <p:cTn id="41" presetID="3" presetClass="entr" presetSubtype="1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linds(horizontal)">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P spid="18" grpId="0"/>
      <p:bldP spid="21" grpId="0"/>
      <p:bldP spid="22" grpId="0"/>
      <p:bldP spid="23" grpId="0" animBg="1"/>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8" name="Textfeld 7"/>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9" name="Textfeld 8"/>
          <p:cNvSpPr txBox="1"/>
          <p:nvPr/>
        </p:nvSpPr>
        <p:spPr>
          <a:xfrm>
            <a:off x="1624112" y="1510384"/>
            <a:ext cx="5724128" cy="461665"/>
          </a:xfrm>
          <a:prstGeom prst="rect">
            <a:avLst/>
          </a:prstGeom>
          <a:noFill/>
        </p:spPr>
        <p:txBody>
          <a:bodyPr wrap="square" rtlCol="0">
            <a:spAutoFit/>
          </a:bodyPr>
          <a:lstStyle/>
          <a:p>
            <a:r>
              <a:rPr lang="de-DE" sz="2400" b="1" dirty="0" smtClean="0"/>
              <a:t>Aktiengesellschaft (AG)</a:t>
            </a:r>
            <a:endParaRPr lang="de-DE" sz="2400" b="1" dirty="0"/>
          </a:p>
        </p:txBody>
      </p:sp>
      <p:sp>
        <p:nvSpPr>
          <p:cNvPr id="10" name="Abgerundetes Rechteck 9"/>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Kapitalgesellschaft</a:t>
            </a:r>
            <a:endParaRPr lang="de-DE" sz="2000" b="1" dirty="0">
              <a:solidFill>
                <a:schemeClr val="tx1"/>
              </a:solidFill>
            </a:endParaRPr>
          </a:p>
        </p:txBody>
      </p:sp>
      <p:sp>
        <p:nvSpPr>
          <p:cNvPr id="11" name="Rectangle 3"/>
          <p:cNvSpPr txBox="1">
            <a:spLocks noChangeArrowheads="1"/>
          </p:cNvSpPr>
          <p:nvPr/>
        </p:nvSpPr>
        <p:spPr bwMode="auto">
          <a:xfrm>
            <a:off x="138572" y="1860848"/>
            <a:ext cx="8870292" cy="501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accent4">
                    <a:lumMod val="50000"/>
                  </a:schemeClr>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accent4">
                    <a:lumMod val="50000"/>
                  </a:schemeClr>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accent4">
                    <a:lumMod val="50000"/>
                  </a:schemeClr>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accent4">
                    <a:lumMod val="50000"/>
                  </a:schemeClr>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nSpc>
                <a:spcPct val="80000"/>
              </a:lnSpc>
              <a:buFont typeface="Wingdings" pitchFamily="2" charset="2"/>
              <a:buNone/>
            </a:pPr>
            <a:r>
              <a:rPr lang="de-DE" sz="1800" b="1" u="sng" kern="0" dirty="0" smtClean="0">
                <a:solidFill>
                  <a:schemeClr val="accent6">
                    <a:lumMod val="50000"/>
                  </a:schemeClr>
                </a:solidFill>
                <a:effectLst/>
              </a:rPr>
              <a:t>Gründung:</a:t>
            </a:r>
          </a:p>
          <a:p>
            <a:pPr>
              <a:lnSpc>
                <a:spcPct val="80000"/>
              </a:lnSpc>
              <a:buNone/>
            </a:pPr>
            <a:r>
              <a:rPr lang="de-DE" sz="1800" b="1" kern="0" dirty="0" smtClean="0">
                <a:solidFill>
                  <a:schemeClr val="accent6">
                    <a:lumMod val="50000"/>
                  </a:schemeClr>
                </a:solidFill>
                <a:effectLst/>
              </a:rPr>
              <a:t>	  Mindestgrundkapital </a:t>
            </a:r>
            <a:r>
              <a:rPr lang="de-DE" sz="1800" b="1" kern="0" dirty="0">
                <a:solidFill>
                  <a:schemeClr val="accent6">
                    <a:lumMod val="50000"/>
                  </a:schemeClr>
                </a:solidFill>
                <a:effectLst/>
              </a:rPr>
              <a:t>50.000 €</a:t>
            </a:r>
          </a:p>
          <a:p>
            <a:pPr>
              <a:lnSpc>
                <a:spcPct val="80000"/>
              </a:lnSpc>
              <a:buNone/>
            </a:pPr>
            <a:r>
              <a:rPr lang="de-DE" sz="1800" b="1" kern="0" dirty="0">
                <a:solidFill>
                  <a:schemeClr val="accent6">
                    <a:lumMod val="50000"/>
                  </a:schemeClr>
                </a:solidFill>
                <a:effectLst/>
              </a:rPr>
              <a:t>	  Mindestens 1 Gründungsmitglieder</a:t>
            </a:r>
          </a:p>
          <a:p>
            <a:pPr lvl="1">
              <a:lnSpc>
                <a:spcPct val="80000"/>
              </a:lnSpc>
              <a:buNone/>
            </a:pPr>
            <a:r>
              <a:rPr lang="de-DE" sz="1800" b="1" kern="0" dirty="0">
                <a:solidFill>
                  <a:schemeClr val="accent6">
                    <a:lumMod val="50000"/>
                  </a:schemeClr>
                </a:solidFill>
                <a:effectLst/>
              </a:rPr>
              <a:t>Eintragung ins HR (HRB</a:t>
            </a:r>
            <a:r>
              <a:rPr lang="de-DE" sz="1800" b="1" kern="0" dirty="0" smtClean="0">
                <a:solidFill>
                  <a:schemeClr val="accent6">
                    <a:lumMod val="50000"/>
                  </a:schemeClr>
                </a:solidFill>
                <a:effectLst/>
              </a:rPr>
              <a:t>)</a:t>
            </a:r>
          </a:p>
          <a:p>
            <a:pPr lvl="1">
              <a:lnSpc>
                <a:spcPct val="80000"/>
              </a:lnSpc>
              <a:buNone/>
            </a:pPr>
            <a:endParaRPr lang="de-DE" sz="800" b="1" kern="0" dirty="0">
              <a:solidFill>
                <a:schemeClr val="accent6">
                  <a:lumMod val="50000"/>
                </a:schemeClr>
              </a:solidFill>
              <a:effectLst/>
            </a:endParaRPr>
          </a:p>
          <a:p>
            <a:pPr>
              <a:lnSpc>
                <a:spcPct val="80000"/>
              </a:lnSpc>
              <a:buNone/>
            </a:pPr>
            <a:r>
              <a:rPr lang="de-DE" sz="1800" b="1" u="sng" kern="0" dirty="0">
                <a:solidFill>
                  <a:schemeClr val="accent6">
                    <a:lumMod val="50000"/>
                  </a:schemeClr>
                </a:solidFill>
                <a:effectLst/>
              </a:rPr>
              <a:t>Organe:</a:t>
            </a:r>
          </a:p>
          <a:p>
            <a:pPr>
              <a:lnSpc>
                <a:spcPct val="80000"/>
              </a:lnSpc>
              <a:buNone/>
            </a:pPr>
            <a:r>
              <a:rPr lang="de-DE" sz="1800" b="1" kern="0" dirty="0">
                <a:solidFill>
                  <a:schemeClr val="accent6">
                    <a:lumMod val="50000"/>
                  </a:schemeClr>
                </a:solidFill>
                <a:effectLst/>
              </a:rPr>
              <a:t>	  </a:t>
            </a:r>
            <a:r>
              <a:rPr lang="de-DE" sz="1800" b="1" kern="0" dirty="0">
                <a:solidFill>
                  <a:schemeClr val="tx2">
                    <a:lumMod val="10000"/>
                  </a:schemeClr>
                </a:solidFill>
                <a:effectLst/>
              </a:rPr>
              <a:t>Hauptversammlung (</a:t>
            </a:r>
            <a:r>
              <a:rPr lang="de-DE" sz="1800" b="1" kern="0" dirty="0" smtClean="0">
                <a:solidFill>
                  <a:schemeClr val="tx2">
                    <a:lumMod val="10000"/>
                  </a:schemeClr>
                </a:solidFill>
                <a:effectLst/>
              </a:rPr>
              <a:t>beschlussfassend</a:t>
            </a:r>
            <a:r>
              <a:rPr lang="de-DE" sz="1800" b="1" kern="0" dirty="0">
                <a:solidFill>
                  <a:schemeClr val="tx2">
                    <a:lumMod val="10000"/>
                  </a:schemeClr>
                </a:solidFill>
                <a:effectLst/>
              </a:rPr>
              <a:t>) </a:t>
            </a:r>
            <a:r>
              <a:rPr lang="de-DE" sz="1800" b="1" kern="0" dirty="0">
                <a:solidFill>
                  <a:schemeClr val="accent6">
                    <a:lumMod val="50000"/>
                  </a:schemeClr>
                </a:solidFill>
                <a:effectLst/>
              </a:rPr>
              <a:t>besteht aus den Aktionären sie </a:t>
            </a:r>
          </a:p>
          <a:p>
            <a:pPr>
              <a:lnSpc>
                <a:spcPct val="80000"/>
              </a:lnSpc>
              <a:buNone/>
            </a:pPr>
            <a:r>
              <a:rPr lang="de-DE" sz="1800" b="1" kern="0" dirty="0" smtClean="0">
                <a:solidFill>
                  <a:schemeClr val="accent6">
                    <a:lumMod val="50000"/>
                  </a:schemeClr>
                </a:solidFill>
                <a:effectLst/>
              </a:rPr>
              <a:t>		- </a:t>
            </a:r>
            <a:r>
              <a:rPr lang="de-DE" sz="1800" b="1" kern="0" dirty="0">
                <a:solidFill>
                  <a:schemeClr val="accent6">
                    <a:lumMod val="50000"/>
                  </a:schemeClr>
                </a:solidFill>
                <a:effectLst/>
              </a:rPr>
              <a:t>wählt den </a:t>
            </a:r>
            <a:r>
              <a:rPr lang="de-DE" sz="1800" b="1" kern="0" dirty="0" smtClean="0">
                <a:solidFill>
                  <a:schemeClr val="accent6">
                    <a:lumMod val="50000"/>
                  </a:schemeClr>
                </a:solidFill>
                <a:effectLst/>
              </a:rPr>
              <a:t>Aufsichtsrat</a:t>
            </a:r>
          </a:p>
          <a:p>
            <a:pPr>
              <a:lnSpc>
                <a:spcPct val="80000"/>
              </a:lnSpc>
              <a:buNone/>
            </a:pPr>
            <a:r>
              <a:rPr lang="de-DE" sz="1800" b="1" kern="0" dirty="0" smtClean="0">
                <a:solidFill>
                  <a:schemeClr val="accent6">
                    <a:lumMod val="50000"/>
                  </a:schemeClr>
                </a:solidFill>
                <a:effectLst/>
              </a:rPr>
              <a:t>		- entlastet den Aufsichtsrat und Vorstand</a:t>
            </a:r>
          </a:p>
          <a:p>
            <a:pPr>
              <a:lnSpc>
                <a:spcPct val="80000"/>
              </a:lnSpc>
              <a:buNone/>
            </a:pPr>
            <a:r>
              <a:rPr lang="de-DE" sz="1800" b="1" kern="0" dirty="0">
                <a:solidFill>
                  <a:schemeClr val="accent6">
                    <a:lumMod val="50000"/>
                  </a:schemeClr>
                </a:solidFill>
                <a:effectLst/>
              </a:rPr>
              <a:t>		- bestellt die Abschlussprüfer</a:t>
            </a:r>
          </a:p>
          <a:p>
            <a:pPr>
              <a:lnSpc>
                <a:spcPct val="80000"/>
              </a:lnSpc>
              <a:buNone/>
            </a:pPr>
            <a:r>
              <a:rPr lang="de-DE" sz="1800" b="1" kern="0" dirty="0">
                <a:solidFill>
                  <a:schemeClr val="accent6">
                    <a:lumMod val="50000"/>
                  </a:schemeClr>
                </a:solidFill>
                <a:effectLst/>
              </a:rPr>
              <a:t>		- entscheidet über Satzungsänderungen</a:t>
            </a:r>
          </a:p>
          <a:p>
            <a:pPr>
              <a:lnSpc>
                <a:spcPct val="80000"/>
              </a:lnSpc>
              <a:buNone/>
            </a:pPr>
            <a:r>
              <a:rPr lang="de-DE" sz="1800" b="1" kern="0" dirty="0">
                <a:solidFill>
                  <a:schemeClr val="accent6">
                    <a:lumMod val="50000"/>
                  </a:schemeClr>
                </a:solidFill>
                <a:effectLst/>
              </a:rPr>
              <a:t>		- Entscheidet über die Auflösung der Gesellschaft</a:t>
            </a:r>
          </a:p>
          <a:p>
            <a:pPr>
              <a:lnSpc>
                <a:spcPct val="80000"/>
              </a:lnSpc>
              <a:buNone/>
            </a:pPr>
            <a:r>
              <a:rPr lang="de-DE" sz="1800" b="1" kern="0" dirty="0">
                <a:solidFill>
                  <a:schemeClr val="accent6">
                    <a:lumMod val="50000"/>
                  </a:schemeClr>
                </a:solidFill>
                <a:effectLst/>
              </a:rPr>
              <a:t>  </a:t>
            </a:r>
            <a:endParaRPr lang="de-DE" sz="1800" b="1" kern="0" dirty="0" smtClean="0">
              <a:solidFill>
                <a:schemeClr val="accent6">
                  <a:lumMod val="50000"/>
                </a:schemeClr>
              </a:solidFill>
              <a:effectLst/>
            </a:endParaRPr>
          </a:p>
          <a:p>
            <a:pPr>
              <a:lnSpc>
                <a:spcPct val="80000"/>
              </a:lnSpc>
              <a:buNone/>
            </a:pPr>
            <a:r>
              <a:rPr lang="de-DE" sz="1800" b="1" kern="0" dirty="0" smtClean="0">
                <a:solidFill>
                  <a:schemeClr val="accent6">
                    <a:lumMod val="50000"/>
                  </a:schemeClr>
                </a:solidFill>
                <a:effectLst/>
              </a:rPr>
              <a:t>	</a:t>
            </a:r>
            <a:r>
              <a:rPr lang="de-DE" sz="1800" b="1" kern="0" dirty="0" smtClean="0">
                <a:solidFill>
                  <a:schemeClr val="tx2">
                    <a:lumMod val="10000"/>
                  </a:schemeClr>
                </a:solidFill>
                <a:effectLst/>
              </a:rPr>
              <a:t>Aufsichtsrat </a:t>
            </a:r>
            <a:r>
              <a:rPr lang="de-DE" sz="1800" b="1" kern="0" dirty="0">
                <a:solidFill>
                  <a:schemeClr val="tx2">
                    <a:lumMod val="10000"/>
                  </a:schemeClr>
                </a:solidFill>
                <a:effectLst/>
              </a:rPr>
              <a:t>(überwachend) </a:t>
            </a:r>
            <a:r>
              <a:rPr lang="de-DE" sz="1800" b="1" kern="0" dirty="0">
                <a:solidFill>
                  <a:schemeClr val="accent6">
                    <a:lumMod val="50000"/>
                  </a:schemeClr>
                </a:solidFill>
                <a:effectLst/>
              </a:rPr>
              <a:t>er besteht aus mindestens 3 Mitgliedern und bestellt den Vorstand und überwacht diesen und beruft ihn ggf. ab; er hat bei Unternehmen mit mehr als 500 AN eine Arbeitnehmervertretung </a:t>
            </a:r>
            <a:endParaRPr lang="de-DE" sz="1800" b="1" kern="0" dirty="0" smtClean="0">
              <a:solidFill>
                <a:schemeClr val="accent6">
                  <a:lumMod val="50000"/>
                </a:schemeClr>
              </a:solidFill>
              <a:effectLst/>
            </a:endParaRPr>
          </a:p>
          <a:p>
            <a:pPr>
              <a:lnSpc>
                <a:spcPct val="80000"/>
              </a:lnSpc>
              <a:buNone/>
            </a:pPr>
            <a:r>
              <a:rPr lang="de-DE" sz="1800" b="1" kern="0" dirty="0">
                <a:solidFill>
                  <a:schemeClr val="accent6">
                    <a:lumMod val="50000"/>
                  </a:schemeClr>
                </a:solidFill>
                <a:effectLst/>
              </a:rPr>
              <a:t>	</a:t>
            </a:r>
            <a:endParaRPr lang="de-DE" sz="1800" b="1" kern="0" dirty="0" smtClean="0">
              <a:solidFill>
                <a:schemeClr val="accent6">
                  <a:lumMod val="50000"/>
                </a:schemeClr>
              </a:solidFill>
              <a:effectLst/>
            </a:endParaRPr>
          </a:p>
          <a:p>
            <a:pPr>
              <a:lnSpc>
                <a:spcPct val="80000"/>
              </a:lnSpc>
              <a:buNone/>
            </a:pPr>
            <a:r>
              <a:rPr lang="de-DE" sz="1800" b="1" kern="0" dirty="0" smtClean="0">
                <a:solidFill>
                  <a:schemeClr val="tx2">
                    <a:lumMod val="10000"/>
                  </a:schemeClr>
                </a:solidFill>
                <a:effectLst/>
              </a:rPr>
              <a:t>	Vorstand </a:t>
            </a:r>
            <a:r>
              <a:rPr lang="de-DE" sz="1800" b="1" kern="0" dirty="0">
                <a:solidFill>
                  <a:schemeClr val="tx2">
                    <a:lumMod val="10000"/>
                  </a:schemeClr>
                </a:solidFill>
                <a:effectLst/>
              </a:rPr>
              <a:t>(leitend) </a:t>
            </a:r>
            <a:r>
              <a:rPr lang="de-DE" sz="1800" b="1" kern="0" dirty="0">
                <a:solidFill>
                  <a:schemeClr val="accent6">
                    <a:lumMod val="50000"/>
                  </a:schemeClr>
                </a:solidFill>
                <a:effectLst/>
              </a:rPr>
              <a:t>er wird vom Aufsichtsrat auf 5 Jahre bestellt und von </a:t>
            </a:r>
            <a:r>
              <a:rPr lang="de-DE" sz="1800" b="1" kern="0" dirty="0" smtClean="0">
                <a:solidFill>
                  <a:schemeClr val="accent6">
                    <a:lumMod val="50000"/>
                  </a:schemeClr>
                </a:solidFill>
                <a:effectLst/>
              </a:rPr>
              <a:t>ihm überwacht</a:t>
            </a:r>
            <a:r>
              <a:rPr lang="de-DE" sz="1800" b="1" kern="0" dirty="0">
                <a:solidFill>
                  <a:schemeClr val="accent6">
                    <a:lumMod val="50000"/>
                  </a:schemeClr>
                </a:solidFill>
                <a:effectLst/>
              </a:rPr>
              <a:t>. Kein Vorstandsmitglied darf im Aufsichtsrat sein.</a:t>
            </a:r>
          </a:p>
          <a:p>
            <a:pPr lvl="1">
              <a:lnSpc>
                <a:spcPct val="80000"/>
              </a:lnSpc>
              <a:buNone/>
            </a:pPr>
            <a:endParaRPr lang="de-DE" sz="1800" b="1" kern="0" dirty="0">
              <a:solidFill>
                <a:schemeClr val="accent6">
                  <a:lumMod val="50000"/>
                </a:schemeClr>
              </a:solidFill>
              <a:effectLst/>
            </a:endParaRPr>
          </a:p>
          <a:p>
            <a:pPr lvl="1">
              <a:buFont typeface="Wingdings" pitchFamily="2" charset="2"/>
              <a:buNone/>
            </a:pPr>
            <a:endParaRPr lang="de-DE" sz="1800" b="1" u="sng" kern="0" dirty="0"/>
          </a:p>
        </p:txBody>
      </p:sp>
    </p:spTree>
    <p:extLst>
      <p:ext uri="{BB962C8B-B14F-4D97-AF65-F5344CB8AC3E}">
        <p14:creationId xmlns:p14="http://schemas.microsoft.com/office/powerpoint/2010/main" val="30131415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8" name="Textfeld 7"/>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9" name="Textfeld 8"/>
          <p:cNvSpPr txBox="1"/>
          <p:nvPr/>
        </p:nvSpPr>
        <p:spPr>
          <a:xfrm>
            <a:off x="1624112" y="1510384"/>
            <a:ext cx="5724128" cy="461665"/>
          </a:xfrm>
          <a:prstGeom prst="rect">
            <a:avLst/>
          </a:prstGeom>
          <a:noFill/>
        </p:spPr>
        <p:txBody>
          <a:bodyPr wrap="square" rtlCol="0">
            <a:spAutoFit/>
          </a:bodyPr>
          <a:lstStyle/>
          <a:p>
            <a:r>
              <a:rPr lang="de-DE" sz="2400" b="1" dirty="0" smtClean="0"/>
              <a:t>Aktiengesellschaft (AG)</a:t>
            </a:r>
            <a:endParaRPr lang="de-DE" sz="2400" b="1" dirty="0"/>
          </a:p>
        </p:txBody>
      </p:sp>
      <p:sp>
        <p:nvSpPr>
          <p:cNvPr id="10" name="Abgerundetes Rechteck 9"/>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Kapitalgesellschaft</a:t>
            </a:r>
            <a:endParaRPr lang="de-DE" sz="2000" b="1" dirty="0">
              <a:solidFill>
                <a:schemeClr val="tx1"/>
              </a:solidFill>
            </a:endParaRPr>
          </a:p>
        </p:txBody>
      </p:sp>
      <p:sp>
        <p:nvSpPr>
          <p:cNvPr id="11" name="Rectangle 3"/>
          <p:cNvSpPr txBox="1">
            <a:spLocks noChangeArrowheads="1"/>
          </p:cNvSpPr>
          <p:nvPr/>
        </p:nvSpPr>
        <p:spPr bwMode="auto">
          <a:xfrm>
            <a:off x="262041" y="2173847"/>
            <a:ext cx="8870292" cy="501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accent4">
                    <a:lumMod val="50000"/>
                  </a:schemeClr>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accent4">
                    <a:lumMod val="50000"/>
                  </a:schemeClr>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accent4">
                    <a:lumMod val="50000"/>
                  </a:schemeClr>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accent4">
                    <a:lumMod val="50000"/>
                  </a:schemeClr>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lvl="1">
              <a:lnSpc>
                <a:spcPct val="80000"/>
              </a:lnSpc>
              <a:buNone/>
            </a:pPr>
            <a:endParaRPr lang="de-DE" sz="1800" b="1" kern="0" dirty="0" smtClean="0">
              <a:solidFill>
                <a:schemeClr val="accent6">
                  <a:lumMod val="50000"/>
                </a:schemeClr>
              </a:solidFill>
              <a:effectLst/>
            </a:endParaRPr>
          </a:p>
          <a:p>
            <a:pPr>
              <a:lnSpc>
                <a:spcPct val="80000"/>
              </a:lnSpc>
              <a:buNone/>
            </a:pPr>
            <a:r>
              <a:rPr lang="de-DE" sz="2000" b="1" u="sng" kern="0" dirty="0">
                <a:solidFill>
                  <a:schemeClr val="accent6">
                    <a:lumMod val="50000"/>
                  </a:schemeClr>
                </a:solidFill>
                <a:effectLst/>
              </a:rPr>
              <a:t>Haftung:</a:t>
            </a:r>
          </a:p>
          <a:p>
            <a:pPr>
              <a:lnSpc>
                <a:spcPct val="80000"/>
              </a:lnSpc>
              <a:buNone/>
            </a:pPr>
            <a:r>
              <a:rPr lang="de-DE" sz="2000" b="1" kern="0" dirty="0">
                <a:solidFill>
                  <a:schemeClr val="accent6">
                    <a:lumMod val="50000"/>
                  </a:schemeClr>
                </a:solidFill>
                <a:effectLst/>
              </a:rPr>
              <a:t>	   Nur mit der Einlage (</a:t>
            </a:r>
            <a:r>
              <a:rPr lang="de-DE" sz="2000" b="1" kern="0" dirty="0" err="1">
                <a:solidFill>
                  <a:schemeClr val="accent6">
                    <a:lumMod val="50000"/>
                  </a:schemeClr>
                </a:solidFill>
                <a:effectLst/>
              </a:rPr>
              <a:t>Aktiennominus</a:t>
            </a:r>
            <a:r>
              <a:rPr lang="de-DE" sz="2000" b="1" kern="0" dirty="0">
                <a:solidFill>
                  <a:schemeClr val="accent6">
                    <a:lumMod val="50000"/>
                  </a:schemeClr>
                </a:solidFill>
                <a:effectLst/>
              </a:rPr>
              <a:t>)</a:t>
            </a:r>
          </a:p>
          <a:p>
            <a:pPr lvl="1">
              <a:lnSpc>
                <a:spcPct val="80000"/>
              </a:lnSpc>
              <a:buNone/>
            </a:pPr>
            <a:endParaRPr lang="de-DE" sz="2000" b="1" kern="0" dirty="0">
              <a:solidFill>
                <a:schemeClr val="accent6">
                  <a:lumMod val="50000"/>
                </a:schemeClr>
              </a:solidFill>
              <a:effectLst/>
            </a:endParaRPr>
          </a:p>
          <a:p>
            <a:pPr>
              <a:lnSpc>
                <a:spcPct val="80000"/>
              </a:lnSpc>
              <a:buNone/>
            </a:pPr>
            <a:r>
              <a:rPr lang="de-DE" sz="2000" b="1" u="sng" kern="0" dirty="0">
                <a:solidFill>
                  <a:schemeClr val="accent6">
                    <a:lumMod val="50000"/>
                  </a:schemeClr>
                </a:solidFill>
                <a:effectLst/>
              </a:rPr>
              <a:t>Vorteile:</a:t>
            </a:r>
          </a:p>
          <a:p>
            <a:pPr>
              <a:lnSpc>
                <a:spcPct val="80000"/>
              </a:lnSpc>
              <a:buNone/>
            </a:pPr>
            <a:r>
              <a:rPr lang="de-DE" sz="2000" b="1" kern="0" dirty="0">
                <a:solidFill>
                  <a:schemeClr val="accent6">
                    <a:lumMod val="50000"/>
                  </a:schemeClr>
                </a:solidFill>
                <a:effectLst/>
              </a:rPr>
              <a:t>	  Schnelle EK Beschaffung</a:t>
            </a:r>
          </a:p>
          <a:p>
            <a:pPr lvl="1">
              <a:lnSpc>
                <a:spcPct val="80000"/>
              </a:lnSpc>
              <a:buNone/>
            </a:pPr>
            <a:r>
              <a:rPr lang="de-DE" sz="2000" b="1" kern="0" dirty="0">
                <a:solidFill>
                  <a:schemeClr val="accent6">
                    <a:lumMod val="50000"/>
                  </a:schemeClr>
                </a:solidFill>
                <a:effectLst/>
              </a:rPr>
              <a:t>Keine private Haftung</a:t>
            </a:r>
          </a:p>
          <a:p>
            <a:pPr lvl="1">
              <a:lnSpc>
                <a:spcPct val="80000"/>
              </a:lnSpc>
              <a:buNone/>
            </a:pPr>
            <a:r>
              <a:rPr lang="de-DE" sz="2000" b="1" kern="0" dirty="0">
                <a:solidFill>
                  <a:schemeClr val="accent6">
                    <a:lumMod val="50000"/>
                  </a:schemeClr>
                </a:solidFill>
                <a:effectLst/>
              </a:rPr>
              <a:t>Aktionäre erhalten einen Gewinnanteil (Dividende)</a:t>
            </a:r>
          </a:p>
          <a:p>
            <a:pPr>
              <a:lnSpc>
                <a:spcPct val="80000"/>
              </a:lnSpc>
              <a:buNone/>
            </a:pPr>
            <a:endParaRPr lang="de-DE" sz="2000" b="1" kern="0" dirty="0">
              <a:solidFill>
                <a:schemeClr val="accent6">
                  <a:lumMod val="50000"/>
                </a:schemeClr>
              </a:solidFill>
              <a:effectLst/>
            </a:endParaRPr>
          </a:p>
          <a:p>
            <a:pPr>
              <a:lnSpc>
                <a:spcPct val="80000"/>
              </a:lnSpc>
              <a:buNone/>
            </a:pPr>
            <a:r>
              <a:rPr lang="de-DE" sz="2000" b="1" u="sng" kern="0" dirty="0">
                <a:solidFill>
                  <a:schemeClr val="accent6">
                    <a:lumMod val="50000"/>
                  </a:schemeClr>
                </a:solidFill>
                <a:effectLst/>
              </a:rPr>
              <a:t>Nachteile:</a:t>
            </a:r>
          </a:p>
          <a:p>
            <a:pPr>
              <a:lnSpc>
                <a:spcPct val="80000"/>
              </a:lnSpc>
              <a:buNone/>
            </a:pPr>
            <a:r>
              <a:rPr lang="de-DE" sz="2000" b="1" kern="0" dirty="0">
                <a:solidFill>
                  <a:schemeClr val="accent6">
                    <a:lumMod val="50000"/>
                  </a:schemeClr>
                </a:solidFill>
                <a:effectLst/>
              </a:rPr>
              <a:t>	  Weitreichende rechtliche Vorschriften</a:t>
            </a:r>
          </a:p>
          <a:p>
            <a:pPr lvl="1">
              <a:lnSpc>
                <a:spcPct val="80000"/>
              </a:lnSpc>
              <a:buNone/>
            </a:pPr>
            <a:r>
              <a:rPr lang="de-DE" sz="2000" b="1" kern="0" dirty="0">
                <a:solidFill>
                  <a:schemeClr val="accent6">
                    <a:lumMod val="50000"/>
                  </a:schemeClr>
                </a:solidFill>
                <a:effectLst/>
              </a:rPr>
              <a:t>Risiko des Kurswertverlustes gegenüber dem Nominalwert</a:t>
            </a:r>
          </a:p>
          <a:p>
            <a:pPr lvl="1">
              <a:lnSpc>
                <a:spcPct val="80000"/>
              </a:lnSpc>
              <a:buNone/>
            </a:pPr>
            <a:r>
              <a:rPr lang="de-DE" sz="2000" b="1" kern="0" dirty="0">
                <a:solidFill>
                  <a:schemeClr val="accent6">
                    <a:lumMod val="50000"/>
                  </a:schemeClr>
                </a:solidFill>
                <a:effectLst/>
              </a:rPr>
              <a:t>Kein Einfluss bei Börsenhandel auf die EK-Geber (Übernahmegefahr)</a:t>
            </a:r>
          </a:p>
          <a:p>
            <a:pPr lvl="1">
              <a:lnSpc>
                <a:spcPct val="80000"/>
              </a:lnSpc>
              <a:buNone/>
            </a:pPr>
            <a:r>
              <a:rPr lang="de-DE" sz="2000" b="1" kern="0" dirty="0">
                <a:solidFill>
                  <a:schemeClr val="accent6">
                    <a:lumMod val="50000"/>
                  </a:schemeClr>
                </a:solidFill>
                <a:effectLst/>
              </a:rPr>
              <a:t>Über 500 AN ist die AN-Mitbestimmung im Aufsichtsrat vorgeschrieben</a:t>
            </a:r>
          </a:p>
          <a:p>
            <a:pPr lvl="1">
              <a:lnSpc>
                <a:spcPct val="80000"/>
              </a:lnSpc>
              <a:buNone/>
            </a:pPr>
            <a:endParaRPr lang="de-DE" sz="1800" b="1" kern="0" dirty="0" smtClean="0">
              <a:solidFill>
                <a:schemeClr val="accent6">
                  <a:lumMod val="50000"/>
                </a:schemeClr>
              </a:solidFill>
              <a:effectLst/>
            </a:endParaRPr>
          </a:p>
          <a:p>
            <a:pPr lvl="1">
              <a:lnSpc>
                <a:spcPct val="80000"/>
              </a:lnSpc>
              <a:buNone/>
            </a:pPr>
            <a:endParaRPr lang="de-DE" sz="800" b="1" kern="0" dirty="0" smtClean="0">
              <a:solidFill>
                <a:schemeClr val="accent6">
                  <a:lumMod val="50000"/>
                </a:schemeClr>
              </a:solidFill>
              <a:effectLst/>
            </a:endParaRPr>
          </a:p>
          <a:p>
            <a:pPr lvl="1">
              <a:lnSpc>
                <a:spcPct val="80000"/>
              </a:lnSpc>
              <a:buNone/>
            </a:pPr>
            <a:endParaRPr lang="de-DE" sz="800" b="1" kern="0" dirty="0">
              <a:solidFill>
                <a:schemeClr val="accent6">
                  <a:lumMod val="50000"/>
                </a:schemeClr>
              </a:solidFill>
              <a:effectLst/>
            </a:endParaRPr>
          </a:p>
          <a:p>
            <a:pPr lvl="1">
              <a:lnSpc>
                <a:spcPct val="80000"/>
              </a:lnSpc>
              <a:buNone/>
            </a:pPr>
            <a:endParaRPr lang="de-DE" sz="800" b="1" kern="0" dirty="0">
              <a:solidFill>
                <a:schemeClr val="accent6">
                  <a:lumMod val="50000"/>
                </a:schemeClr>
              </a:solidFill>
              <a:effectLst/>
            </a:endParaRPr>
          </a:p>
        </p:txBody>
      </p:sp>
      <p:pic>
        <p:nvPicPr>
          <p:cNvPr id="1905666" name="Picture 2" descr="http://www.skb-hammah.de/files/seiteninhalt/bullebaer-akt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91414">
            <a:off x="5505889" y="2578067"/>
            <a:ext cx="3261310" cy="1868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 name="Picture 2" descr="http://us.cdn2.123rf.com/168nwm/jesterarts/jesterarts0710/jesterarts071000074/1905704-ein-blauer-mann-einen-daumen-hoch-daumen-nach-unten-bewegen-konnte-f-r-viele-konzepte.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2334" r="50818" b="15666"/>
          <a:stretch/>
        </p:blipFill>
        <p:spPr bwMode="auto">
          <a:xfrm>
            <a:off x="3783653" y="3140968"/>
            <a:ext cx="787012" cy="11521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us.cdn2.123rf.com/168nwm/jesterarts/jesterarts0710/jesterarts071000074/1905704-ein-blauer-mann-einen-daumen-hoch-daumen-nach-unten-bewegen-konnte-f-r-viele-konzepte.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8466"/>
          <a:stretch/>
        </p:blipFill>
        <p:spPr bwMode="auto">
          <a:xfrm>
            <a:off x="6300192" y="4245428"/>
            <a:ext cx="824638"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0411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1484802" name="Rectangle 2"/>
          <p:cNvSpPr>
            <a:spLocks noGrp="1" noChangeArrowheads="1"/>
          </p:cNvSpPr>
          <p:nvPr>
            <p:ph type="body" idx="1"/>
          </p:nvPr>
        </p:nvSpPr>
        <p:spPr>
          <a:xfrm>
            <a:off x="0" y="1669505"/>
            <a:ext cx="5554388" cy="4464495"/>
          </a:xfrm>
        </p:spPr>
        <p:txBody>
          <a:bodyPr/>
          <a:lstStyle/>
          <a:p>
            <a:pPr algn="just">
              <a:lnSpc>
                <a:spcPct val="80000"/>
              </a:lnSpc>
              <a:buFont typeface="Wingdings" pitchFamily="2" charset="2"/>
              <a:buNone/>
            </a:pPr>
            <a:endParaRPr lang="de-DE" sz="2800" b="1" u="sng" dirty="0" smtClean="0">
              <a:solidFill>
                <a:schemeClr val="bg2"/>
              </a:solidFill>
              <a:effectLst/>
            </a:endParaRPr>
          </a:p>
          <a:p>
            <a:pPr lvl="1" algn="just">
              <a:lnSpc>
                <a:spcPct val="80000"/>
              </a:lnSpc>
              <a:buNone/>
            </a:pPr>
            <a:r>
              <a:rPr lang="de-DE" b="1" kern="1200" dirty="0">
                <a:solidFill>
                  <a:schemeClr val="accent6">
                    <a:lumMod val="50000"/>
                  </a:schemeClr>
                </a:solidFill>
                <a:effectLst/>
                <a:latin typeface="Garamond" pitchFamily="18" charset="0"/>
                <a:ea typeface="+mn-ea"/>
                <a:cs typeface="+mn-cs"/>
              </a:rPr>
              <a:t>Volkswirtschaft</a:t>
            </a:r>
          </a:p>
          <a:p>
            <a:pPr algn="just">
              <a:lnSpc>
                <a:spcPct val="80000"/>
              </a:lnSpc>
              <a:buNone/>
            </a:pPr>
            <a:r>
              <a:rPr lang="de-DE" sz="2000" b="1" kern="1200" dirty="0">
                <a:solidFill>
                  <a:schemeClr val="accent6">
                    <a:lumMod val="50000"/>
                  </a:schemeClr>
                </a:solidFill>
                <a:effectLst/>
                <a:latin typeface="Garamond" pitchFamily="18" charset="0"/>
              </a:rPr>
              <a:t>	makroökonomische Betrachtungsweise in Bezug zum Volk (der Gesamtwirtschaft) durch Abhängigkeiten von Einzelbetrieben und deren Güteraustausch mit dem Ziel der Wohlfahrtsmaximierung.</a:t>
            </a:r>
          </a:p>
          <a:p>
            <a:pPr algn="just">
              <a:lnSpc>
                <a:spcPct val="80000"/>
              </a:lnSpc>
              <a:buFont typeface="Wingdings" pitchFamily="2" charset="2"/>
              <a:buNone/>
            </a:pPr>
            <a:endParaRPr lang="de-DE" sz="2000" b="1" kern="1200" dirty="0">
              <a:solidFill>
                <a:schemeClr val="accent6">
                  <a:lumMod val="50000"/>
                </a:schemeClr>
              </a:solidFill>
              <a:effectLst/>
              <a:latin typeface="Garamond" pitchFamily="18" charset="0"/>
            </a:endParaRPr>
          </a:p>
          <a:p>
            <a:pPr algn="just">
              <a:lnSpc>
                <a:spcPct val="80000"/>
              </a:lnSpc>
              <a:buFont typeface="Wingdings" pitchFamily="2" charset="2"/>
              <a:buNone/>
            </a:pPr>
            <a:endParaRPr lang="de-DE" sz="2000" b="1" kern="1200" dirty="0">
              <a:solidFill>
                <a:schemeClr val="accent6">
                  <a:lumMod val="50000"/>
                </a:schemeClr>
              </a:solidFill>
              <a:effectLst/>
              <a:latin typeface="Garamond" pitchFamily="18" charset="0"/>
            </a:endParaRPr>
          </a:p>
          <a:p>
            <a:pPr lvl="1" algn="just">
              <a:lnSpc>
                <a:spcPct val="80000"/>
              </a:lnSpc>
              <a:buFont typeface="Wingdings" pitchFamily="2" charset="2"/>
              <a:buNone/>
            </a:pPr>
            <a:r>
              <a:rPr lang="de-DE" b="1" kern="1200" dirty="0">
                <a:solidFill>
                  <a:schemeClr val="accent6">
                    <a:lumMod val="50000"/>
                  </a:schemeClr>
                </a:solidFill>
                <a:effectLst/>
                <a:latin typeface="Garamond" pitchFamily="18" charset="0"/>
                <a:ea typeface="+mn-ea"/>
                <a:cs typeface="+mn-cs"/>
              </a:rPr>
              <a:t>Betriebswirtschaft</a:t>
            </a:r>
          </a:p>
          <a:p>
            <a:pPr algn="just">
              <a:lnSpc>
                <a:spcPct val="80000"/>
              </a:lnSpc>
              <a:buFont typeface="Wingdings" pitchFamily="2" charset="2"/>
              <a:buNone/>
            </a:pPr>
            <a:r>
              <a:rPr lang="de-DE" sz="2000" b="1" kern="1200" dirty="0">
                <a:solidFill>
                  <a:schemeClr val="accent6">
                    <a:lumMod val="50000"/>
                  </a:schemeClr>
                </a:solidFill>
                <a:effectLst/>
                <a:latin typeface="Garamond" pitchFamily="18" charset="0"/>
              </a:rPr>
              <a:t>	mikroökonomische Betrachtungsweise in Bezug zur Einzelwirtschaft (einzelnes Unternehmen) mit betrieblichen Strategien und dem Ziel der Gewinnmaximierung.</a:t>
            </a:r>
          </a:p>
          <a:p>
            <a:pPr algn="just">
              <a:lnSpc>
                <a:spcPct val="80000"/>
              </a:lnSpc>
              <a:buFont typeface="Wingdings" pitchFamily="2" charset="2"/>
              <a:buNone/>
            </a:pPr>
            <a:endParaRPr lang="de-DE" sz="2800" b="1" dirty="0" smtClean="0">
              <a:solidFill>
                <a:schemeClr val="bg2"/>
              </a:solidFill>
              <a:effectLst/>
            </a:endParaRPr>
          </a:p>
          <a:p>
            <a:pPr algn="just">
              <a:lnSpc>
                <a:spcPct val="80000"/>
              </a:lnSpc>
              <a:buFont typeface="Wingdings" pitchFamily="2" charset="2"/>
              <a:buNone/>
            </a:pPr>
            <a:endParaRPr lang="de-DE" sz="2000" b="1" dirty="0"/>
          </a:p>
        </p:txBody>
      </p:sp>
      <p:sp>
        <p:nvSpPr>
          <p:cNvPr id="7" name="Textfeld 6"/>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 Unternehmensformen und deren Einbindung</a:t>
            </a:r>
            <a:r>
              <a:rPr lang="de-DE" sz="2800" b="1" dirty="0" smtClean="0">
                <a:solidFill>
                  <a:schemeClr val="accent4">
                    <a:lumMod val="25000"/>
                  </a:schemeClr>
                </a:solidFill>
              </a:rPr>
              <a:t>	</a:t>
            </a:r>
            <a:endParaRPr lang="de-DE" dirty="0"/>
          </a:p>
        </p:txBody>
      </p:sp>
      <p:pic>
        <p:nvPicPr>
          <p:cNvPr id="2672642" name="Picture 2" descr="http://www.kleine-fotoschule.de/images/Froschperspektive/bild_176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437" y="4437112"/>
            <a:ext cx="3194075" cy="1872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672644" name="Picture 4" descr="http://2.bp.blogspot.com/-YZCJsCns08Y/UuVl_VjFtjI/AAAAAAAADq4/jo5HUu296lc/s1600/2009_09_15_New+York+-+%252882%25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1438" y="1978960"/>
            <a:ext cx="3194075" cy="1893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5868144" y="3872550"/>
            <a:ext cx="2880320" cy="369332"/>
          </a:xfrm>
          <a:prstGeom prst="rect">
            <a:avLst/>
          </a:prstGeom>
          <a:noFill/>
        </p:spPr>
        <p:txBody>
          <a:bodyPr wrap="square" rtlCol="0">
            <a:spAutoFit/>
          </a:bodyPr>
          <a:lstStyle/>
          <a:p>
            <a:pPr algn="ctr"/>
            <a:r>
              <a:rPr lang="de-DE" dirty="0" smtClean="0">
                <a:solidFill>
                  <a:schemeClr val="bg2"/>
                </a:solidFill>
              </a:rPr>
              <a:t>Vogelperspektive</a:t>
            </a:r>
            <a:endParaRPr lang="de-DE" dirty="0">
              <a:solidFill>
                <a:schemeClr val="bg2"/>
              </a:solidFill>
            </a:endParaRPr>
          </a:p>
        </p:txBody>
      </p:sp>
      <p:sp>
        <p:nvSpPr>
          <p:cNvPr id="10" name="Textfeld 9"/>
          <p:cNvSpPr txBox="1"/>
          <p:nvPr/>
        </p:nvSpPr>
        <p:spPr>
          <a:xfrm>
            <a:off x="5809925" y="6298157"/>
            <a:ext cx="2880320" cy="369332"/>
          </a:xfrm>
          <a:prstGeom prst="rect">
            <a:avLst/>
          </a:prstGeom>
          <a:noFill/>
        </p:spPr>
        <p:txBody>
          <a:bodyPr wrap="square" rtlCol="0">
            <a:spAutoFit/>
          </a:bodyPr>
          <a:lstStyle/>
          <a:p>
            <a:pPr algn="ctr"/>
            <a:r>
              <a:rPr lang="de-DE" dirty="0" smtClean="0">
                <a:solidFill>
                  <a:schemeClr val="bg2"/>
                </a:solidFill>
              </a:rPr>
              <a:t>Froschperspektive</a:t>
            </a:r>
            <a:endParaRPr lang="de-DE" dirty="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8" name="Textfeld 7"/>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9" name="Textfeld 8"/>
          <p:cNvSpPr txBox="1"/>
          <p:nvPr/>
        </p:nvSpPr>
        <p:spPr>
          <a:xfrm>
            <a:off x="1624112" y="1510384"/>
            <a:ext cx="5724128" cy="461665"/>
          </a:xfrm>
          <a:prstGeom prst="rect">
            <a:avLst/>
          </a:prstGeom>
          <a:noFill/>
        </p:spPr>
        <p:txBody>
          <a:bodyPr wrap="square" rtlCol="0">
            <a:spAutoFit/>
          </a:bodyPr>
          <a:lstStyle/>
          <a:p>
            <a:r>
              <a:rPr lang="de-DE" sz="2400" b="1" dirty="0" smtClean="0"/>
              <a:t>Aktiengesellschaft (AG)</a:t>
            </a:r>
            <a:endParaRPr lang="de-DE" sz="2400" b="1" dirty="0"/>
          </a:p>
        </p:txBody>
      </p:sp>
      <p:sp>
        <p:nvSpPr>
          <p:cNvPr id="10" name="Abgerundetes Rechteck 9"/>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Kapitalgesellschaft</a:t>
            </a:r>
            <a:endParaRPr lang="de-DE" sz="2000" b="1" dirty="0">
              <a:solidFill>
                <a:schemeClr val="tx1"/>
              </a:solidFill>
            </a:endParaRPr>
          </a:p>
        </p:txBody>
      </p:sp>
      <p:sp>
        <p:nvSpPr>
          <p:cNvPr id="11" name="Rectangle 3"/>
          <p:cNvSpPr txBox="1">
            <a:spLocks noChangeArrowheads="1"/>
          </p:cNvSpPr>
          <p:nvPr/>
        </p:nvSpPr>
        <p:spPr bwMode="auto">
          <a:xfrm>
            <a:off x="246813" y="1814029"/>
            <a:ext cx="8870292" cy="501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accent4">
                    <a:lumMod val="50000"/>
                  </a:schemeClr>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accent4">
                    <a:lumMod val="50000"/>
                  </a:schemeClr>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accent4">
                    <a:lumMod val="50000"/>
                  </a:schemeClr>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accent4">
                    <a:lumMod val="50000"/>
                  </a:schemeClr>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lvl="1">
              <a:lnSpc>
                <a:spcPct val="80000"/>
              </a:lnSpc>
              <a:buNone/>
            </a:pPr>
            <a:endParaRPr lang="de-DE" sz="1800" b="1" kern="0" dirty="0" smtClean="0">
              <a:solidFill>
                <a:schemeClr val="accent6">
                  <a:lumMod val="50000"/>
                </a:schemeClr>
              </a:solidFill>
              <a:effectLst/>
            </a:endParaRPr>
          </a:p>
          <a:p>
            <a:pPr>
              <a:lnSpc>
                <a:spcPct val="90000"/>
              </a:lnSpc>
              <a:buNone/>
            </a:pPr>
            <a:r>
              <a:rPr lang="de-DE" sz="2000" b="1" kern="0" dirty="0">
                <a:solidFill>
                  <a:schemeClr val="accent6">
                    <a:lumMod val="50000"/>
                  </a:schemeClr>
                </a:solidFill>
                <a:effectLst/>
                <a:sym typeface="Wingdings" pitchFamily="2" charset="2"/>
              </a:rPr>
              <a:t> </a:t>
            </a:r>
            <a:r>
              <a:rPr lang="de-DE" sz="2000" b="1" kern="0" dirty="0">
                <a:solidFill>
                  <a:schemeClr val="accent6">
                    <a:lumMod val="50000"/>
                  </a:schemeClr>
                </a:solidFill>
                <a:effectLst/>
              </a:rPr>
              <a:t>Aktien nach der Stückelung</a:t>
            </a:r>
          </a:p>
          <a:p>
            <a:pPr>
              <a:lnSpc>
                <a:spcPct val="90000"/>
              </a:lnSpc>
              <a:buNone/>
            </a:pPr>
            <a:r>
              <a:rPr lang="de-DE" sz="2000" b="1" kern="0" dirty="0">
                <a:solidFill>
                  <a:schemeClr val="accent6">
                    <a:lumMod val="50000"/>
                  </a:schemeClr>
                </a:solidFill>
                <a:effectLst/>
                <a:sym typeface="Wingdings" pitchFamily="2" charset="2"/>
              </a:rPr>
              <a:t>   </a:t>
            </a:r>
            <a:r>
              <a:rPr lang="de-DE" sz="2000" b="1" kern="0" dirty="0">
                <a:solidFill>
                  <a:schemeClr val="accent6">
                    <a:lumMod val="50000"/>
                  </a:schemeClr>
                </a:solidFill>
                <a:effectLst/>
              </a:rPr>
              <a:t>Nennwertaktien z. B. 5 € (Mindestnennwert 1 €)</a:t>
            </a:r>
          </a:p>
          <a:p>
            <a:pPr>
              <a:lnSpc>
                <a:spcPct val="90000"/>
              </a:lnSpc>
              <a:buNone/>
            </a:pPr>
            <a:r>
              <a:rPr lang="de-DE" sz="2000" b="1" kern="0" dirty="0">
                <a:solidFill>
                  <a:schemeClr val="accent6">
                    <a:lumMod val="50000"/>
                  </a:schemeClr>
                </a:solidFill>
                <a:effectLst/>
              </a:rPr>
              <a:t>  </a:t>
            </a:r>
            <a:r>
              <a:rPr lang="de-DE" sz="2000" b="1" kern="0" dirty="0">
                <a:solidFill>
                  <a:schemeClr val="accent6">
                    <a:lumMod val="50000"/>
                  </a:schemeClr>
                </a:solidFill>
                <a:effectLst/>
                <a:sym typeface="Wingdings" pitchFamily="2" charset="2"/>
              </a:rPr>
              <a:t></a:t>
            </a:r>
            <a:r>
              <a:rPr lang="de-DE" sz="2000" b="1" kern="0" dirty="0">
                <a:solidFill>
                  <a:schemeClr val="accent6">
                    <a:lumMod val="50000"/>
                  </a:schemeClr>
                </a:solidFill>
                <a:effectLst/>
              </a:rPr>
              <a:t> Quotenaktie z. B. 1/1000 des EK (in Deutschland                     	                                                  nicht zugelassen)</a:t>
            </a:r>
          </a:p>
          <a:p>
            <a:pPr>
              <a:lnSpc>
                <a:spcPct val="90000"/>
              </a:lnSpc>
              <a:buNone/>
            </a:pPr>
            <a:endParaRPr lang="de-DE" sz="2000" b="1" kern="0" dirty="0">
              <a:solidFill>
                <a:schemeClr val="accent6">
                  <a:lumMod val="50000"/>
                </a:schemeClr>
              </a:solidFill>
              <a:effectLst/>
            </a:endParaRPr>
          </a:p>
          <a:p>
            <a:pPr>
              <a:lnSpc>
                <a:spcPct val="90000"/>
              </a:lnSpc>
              <a:buNone/>
            </a:pPr>
            <a:r>
              <a:rPr lang="de-DE" sz="2000" b="1" kern="0" dirty="0">
                <a:solidFill>
                  <a:schemeClr val="accent6">
                    <a:lumMod val="50000"/>
                  </a:schemeClr>
                </a:solidFill>
                <a:effectLst/>
                <a:sym typeface="Wingdings" pitchFamily="2" charset="2"/>
              </a:rPr>
              <a:t></a:t>
            </a:r>
            <a:r>
              <a:rPr lang="de-DE" sz="2000" b="1" kern="0" dirty="0">
                <a:solidFill>
                  <a:schemeClr val="accent6">
                    <a:lumMod val="50000"/>
                  </a:schemeClr>
                </a:solidFill>
                <a:effectLst/>
              </a:rPr>
              <a:t>  Aktien nach der Übertragbarkeit</a:t>
            </a:r>
          </a:p>
          <a:p>
            <a:pPr>
              <a:lnSpc>
                <a:spcPct val="90000"/>
              </a:lnSpc>
              <a:buNone/>
            </a:pPr>
            <a:r>
              <a:rPr lang="de-DE" sz="2000" b="1" kern="0" dirty="0">
                <a:solidFill>
                  <a:schemeClr val="accent6">
                    <a:lumMod val="50000"/>
                  </a:schemeClr>
                </a:solidFill>
                <a:effectLst/>
              </a:rPr>
              <a:t>  </a:t>
            </a:r>
            <a:r>
              <a:rPr lang="de-DE" sz="2000" b="1" kern="0" dirty="0">
                <a:solidFill>
                  <a:schemeClr val="accent6">
                    <a:lumMod val="50000"/>
                  </a:schemeClr>
                </a:solidFill>
                <a:effectLst/>
                <a:sym typeface="Wingdings" pitchFamily="2" charset="2"/>
              </a:rPr>
              <a:t></a:t>
            </a:r>
            <a:r>
              <a:rPr lang="de-DE" sz="2000" b="1" kern="0" dirty="0">
                <a:solidFill>
                  <a:schemeClr val="accent6">
                    <a:lumMod val="50000"/>
                  </a:schemeClr>
                </a:solidFill>
                <a:effectLst/>
              </a:rPr>
              <a:t>  Inhaberaktie</a:t>
            </a:r>
          </a:p>
          <a:p>
            <a:pPr>
              <a:lnSpc>
                <a:spcPct val="90000"/>
              </a:lnSpc>
              <a:buNone/>
            </a:pPr>
            <a:r>
              <a:rPr lang="de-DE" sz="2000" b="1" kern="0" dirty="0">
                <a:solidFill>
                  <a:schemeClr val="accent6">
                    <a:lumMod val="50000"/>
                  </a:schemeClr>
                </a:solidFill>
                <a:effectLst/>
              </a:rPr>
              <a:t>  </a:t>
            </a:r>
            <a:r>
              <a:rPr lang="de-DE" sz="2000" b="1" kern="0" dirty="0">
                <a:solidFill>
                  <a:schemeClr val="accent6">
                    <a:lumMod val="50000"/>
                  </a:schemeClr>
                </a:solidFill>
                <a:effectLst/>
                <a:sym typeface="Wingdings" pitchFamily="2" charset="2"/>
              </a:rPr>
              <a:t></a:t>
            </a:r>
            <a:r>
              <a:rPr lang="de-DE" sz="2000" b="1" kern="0" dirty="0">
                <a:solidFill>
                  <a:schemeClr val="accent6">
                    <a:lumMod val="50000"/>
                  </a:schemeClr>
                </a:solidFill>
                <a:effectLst/>
              </a:rPr>
              <a:t>  Namensaktie</a:t>
            </a:r>
          </a:p>
          <a:p>
            <a:pPr>
              <a:lnSpc>
                <a:spcPct val="90000"/>
              </a:lnSpc>
              <a:buNone/>
            </a:pPr>
            <a:r>
              <a:rPr lang="de-DE" sz="2000" b="1" kern="0" dirty="0">
                <a:solidFill>
                  <a:schemeClr val="accent6">
                    <a:lumMod val="50000"/>
                  </a:schemeClr>
                </a:solidFill>
                <a:effectLst/>
              </a:rPr>
              <a:t>  </a:t>
            </a:r>
            <a:r>
              <a:rPr lang="de-DE" sz="2000" b="1" kern="0" dirty="0">
                <a:solidFill>
                  <a:schemeClr val="accent6">
                    <a:lumMod val="50000"/>
                  </a:schemeClr>
                </a:solidFill>
                <a:effectLst/>
                <a:sym typeface="Wingdings" pitchFamily="2" charset="2"/>
              </a:rPr>
              <a:t></a:t>
            </a:r>
            <a:r>
              <a:rPr lang="de-DE" sz="2000" b="1" kern="0" dirty="0">
                <a:solidFill>
                  <a:schemeClr val="accent6">
                    <a:lumMod val="50000"/>
                  </a:schemeClr>
                </a:solidFill>
                <a:effectLst/>
              </a:rPr>
              <a:t>  Vinkulierte Namensaktie</a:t>
            </a:r>
          </a:p>
          <a:p>
            <a:pPr>
              <a:lnSpc>
                <a:spcPct val="90000"/>
              </a:lnSpc>
              <a:buNone/>
            </a:pPr>
            <a:endParaRPr lang="de-DE" sz="2000" b="1" kern="0" dirty="0">
              <a:solidFill>
                <a:schemeClr val="accent6">
                  <a:lumMod val="50000"/>
                </a:schemeClr>
              </a:solidFill>
              <a:effectLst/>
            </a:endParaRPr>
          </a:p>
          <a:p>
            <a:pPr>
              <a:lnSpc>
                <a:spcPct val="90000"/>
              </a:lnSpc>
              <a:buNone/>
            </a:pPr>
            <a:r>
              <a:rPr lang="de-DE" sz="2000" b="1" kern="0" dirty="0">
                <a:solidFill>
                  <a:schemeClr val="accent6">
                    <a:lumMod val="50000"/>
                  </a:schemeClr>
                </a:solidFill>
                <a:effectLst/>
                <a:sym typeface="Wingdings" pitchFamily="2" charset="2"/>
              </a:rPr>
              <a:t></a:t>
            </a:r>
            <a:r>
              <a:rPr lang="de-DE" sz="2000" b="1" kern="0" dirty="0">
                <a:solidFill>
                  <a:schemeClr val="accent6">
                    <a:lumMod val="50000"/>
                  </a:schemeClr>
                </a:solidFill>
                <a:effectLst/>
              </a:rPr>
              <a:t> Aktien nach den verbrieften Rechten</a:t>
            </a:r>
          </a:p>
          <a:p>
            <a:pPr>
              <a:lnSpc>
                <a:spcPct val="90000"/>
              </a:lnSpc>
              <a:buNone/>
            </a:pPr>
            <a:r>
              <a:rPr lang="de-DE" sz="2000" b="1" kern="0" dirty="0">
                <a:solidFill>
                  <a:schemeClr val="accent6">
                    <a:lumMod val="50000"/>
                  </a:schemeClr>
                </a:solidFill>
                <a:effectLst/>
              </a:rPr>
              <a:t>  </a:t>
            </a:r>
            <a:r>
              <a:rPr lang="de-DE" sz="2000" b="1" kern="0" dirty="0">
                <a:solidFill>
                  <a:schemeClr val="accent6">
                    <a:lumMod val="50000"/>
                  </a:schemeClr>
                </a:solidFill>
                <a:effectLst/>
                <a:sym typeface="Wingdings" pitchFamily="2" charset="2"/>
              </a:rPr>
              <a:t></a:t>
            </a:r>
            <a:r>
              <a:rPr lang="de-DE" sz="2000" b="1" kern="0" dirty="0">
                <a:solidFill>
                  <a:schemeClr val="accent6">
                    <a:lumMod val="50000"/>
                  </a:schemeClr>
                </a:solidFill>
                <a:effectLst/>
              </a:rPr>
              <a:t>  Stammaktie</a:t>
            </a:r>
          </a:p>
          <a:p>
            <a:pPr>
              <a:lnSpc>
                <a:spcPct val="90000"/>
              </a:lnSpc>
              <a:buNone/>
            </a:pPr>
            <a:r>
              <a:rPr lang="de-DE" sz="2000" b="1" kern="0" dirty="0">
                <a:solidFill>
                  <a:schemeClr val="accent6">
                    <a:lumMod val="50000"/>
                  </a:schemeClr>
                </a:solidFill>
                <a:effectLst/>
              </a:rPr>
              <a:t>  </a:t>
            </a:r>
            <a:r>
              <a:rPr lang="de-DE" sz="2000" b="1" kern="0" dirty="0">
                <a:solidFill>
                  <a:schemeClr val="accent6">
                    <a:lumMod val="50000"/>
                  </a:schemeClr>
                </a:solidFill>
                <a:effectLst/>
                <a:sym typeface="Wingdings" pitchFamily="2" charset="2"/>
              </a:rPr>
              <a:t></a:t>
            </a:r>
            <a:r>
              <a:rPr lang="de-DE" sz="2000" b="1" kern="0" dirty="0">
                <a:solidFill>
                  <a:schemeClr val="accent6">
                    <a:lumMod val="50000"/>
                  </a:schemeClr>
                </a:solidFill>
                <a:effectLst/>
              </a:rPr>
              <a:t>  Vorzugsaktie (besonderes Stimmrecht, Sonderdividende</a:t>
            </a:r>
            <a:r>
              <a:rPr lang="de-DE" sz="2400" dirty="0"/>
              <a:t>)</a:t>
            </a:r>
          </a:p>
          <a:p>
            <a:pPr lvl="1">
              <a:lnSpc>
                <a:spcPct val="80000"/>
              </a:lnSpc>
              <a:buNone/>
            </a:pPr>
            <a:endParaRPr lang="de-DE" sz="1800" b="1" kern="0" dirty="0" smtClean="0">
              <a:solidFill>
                <a:schemeClr val="accent6">
                  <a:lumMod val="50000"/>
                </a:schemeClr>
              </a:solidFill>
              <a:effectLst/>
            </a:endParaRPr>
          </a:p>
          <a:p>
            <a:pPr lvl="1">
              <a:lnSpc>
                <a:spcPct val="80000"/>
              </a:lnSpc>
              <a:buNone/>
            </a:pPr>
            <a:endParaRPr lang="de-DE" sz="800" b="1" kern="0" dirty="0" smtClean="0">
              <a:solidFill>
                <a:schemeClr val="accent6">
                  <a:lumMod val="50000"/>
                </a:schemeClr>
              </a:solidFill>
              <a:effectLst/>
            </a:endParaRPr>
          </a:p>
          <a:p>
            <a:pPr lvl="1">
              <a:lnSpc>
                <a:spcPct val="80000"/>
              </a:lnSpc>
              <a:buNone/>
            </a:pPr>
            <a:endParaRPr lang="de-DE" sz="800" b="1" kern="0" dirty="0">
              <a:solidFill>
                <a:schemeClr val="accent6">
                  <a:lumMod val="50000"/>
                </a:schemeClr>
              </a:solidFill>
              <a:effectLst/>
            </a:endParaRPr>
          </a:p>
          <a:p>
            <a:pPr lvl="1">
              <a:lnSpc>
                <a:spcPct val="80000"/>
              </a:lnSpc>
              <a:buNone/>
            </a:pPr>
            <a:endParaRPr lang="de-DE" sz="800" b="1" kern="0" dirty="0">
              <a:solidFill>
                <a:schemeClr val="accent6">
                  <a:lumMod val="50000"/>
                </a:schemeClr>
              </a:solidFill>
              <a:effectLst/>
            </a:endParaRPr>
          </a:p>
        </p:txBody>
      </p:sp>
      <p:pic>
        <p:nvPicPr>
          <p:cNvPr id="12" name="Picture 2" descr="http://img4.wikia.nocookie.net/__cb20130811215520/dragonsofatlantis/images/3/30/Symbol_Inform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240" y="2042058"/>
            <a:ext cx="1351006" cy="1351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4988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8" name="Textfeld 7"/>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9" name="Textfeld 8"/>
          <p:cNvSpPr txBox="1"/>
          <p:nvPr/>
        </p:nvSpPr>
        <p:spPr>
          <a:xfrm>
            <a:off x="1624112" y="1510384"/>
            <a:ext cx="5724128" cy="461665"/>
          </a:xfrm>
          <a:prstGeom prst="rect">
            <a:avLst/>
          </a:prstGeom>
          <a:noFill/>
        </p:spPr>
        <p:txBody>
          <a:bodyPr wrap="square" rtlCol="0">
            <a:spAutoFit/>
          </a:bodyPr>
          <a:lstStyle/>
          <a:p>
            <a:r>
              <a:rPr lang="de-DE" sz="2400" b="1" dirty="0" smtClean="0"/>
              <a:t>Aktiengesellschaft (AG)</a:t>
            </a:r>
            <a:endParaRPr lang="de-DE" sz="2400" b="1" dirty="0"/>
          </a:p>
        </p:txBody>
      </p:sp>
      <p:sp>
        <p:nvSpPr>
          <p:cNvPr id="10" name="Abgerundetes Rechteck 9"/>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Kapitalgesellschaft</a:t>
            </a:r>
            <a:endParaRPr lang="de-DE" sz="2000" b="1" dirty="0">
              <a:solidFill>
                <a:schemeClr val="tx1"/>
              </a:solidFill>
            </a:endParaRPr>
          </a:p>
        </p:txBody>
      </p:sp>
      <p:sp>
        <p:nvSpPr>
          <p:cNvPr id="11" name="Rectangle 3"/>
          <p:cNvSpPr txBox="1">
            <a:spLocks noChangeArrowheads="1"/>
          </p:cNvSpPr>
          <p:nvPr/>
        </p:nvSpPr>
        <p:spPr bwMode="auto">
          <a:xfrm>
            <a:off x="251520" y="1769550"/>
            <a:ext cx="7533312" cy="298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accent4">
                    <a:lumMod val="50000"/>
                  </a:schemeClr>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accent4">
                    <a:lumMod val="50000"/>
                  </a:schemeClr>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accent4">
                    <a:lumMod val="50000"/>
                  </a:schemeClr>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accent4">
                    <a:lumMod val="50000"/>
                  </a:schemeClr>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lvl="1">
              <a:lnSpc>
                <a:spcPct val="80000"/>
              </a:lnSpc>
              <a:buNone/>
            </a:pPr>
            <a:endParaRPr lang="de-DE" sz="1800" b="1" kern="0" dirty="0" smtClean="0">
              <a:solidFill>
                <a:schemeClr val="accent6">
                  <a:lumMod val="50000"/>
                </a:schemeClr>
              </a:solidFill>
              <a:effectLst/>
            </a:endParaRPr>
          </a:p>
          <a:p>
            <a:pPr>
              <a:lnSpc>
                <a:spcPct val="90000"/>
              </a:lnSpc>
              <a:buNone/>
            </a:pPr>
            <a:r>
              <a:rPr lang="de-DE" sz="2000" b="1" kern="0" dirty="0" smtClean="0">
                <a:solidFill>
                  <a:schemeClr val="accent6">
                    <a:lumMod val="50000"/>
                  </a:schemeClr>
                </a:solidFill>
                <a:effectLst/>
                <a:sym typeface="Wingdings" pitchFamily="2" charset="2"/>
              </a:rPr>
              <a:t> </a:t>
            </a:r>
            <a:r>
              <a:rPr lang="de-DE" sz="4000" b="1" kern="0" dirty="0" smtClean="0">
                <a:solidFill>
                  <a:schemeClr val="accent6">
                    <a:lumMod val="50000"/>
                  </a:schemeClr>
                </a:solidFill>
                <a:effectLst/>
                <a:sym typeface="Wingdings" pitchFamily="2" charset="2"/>
              </a:rPr>
              <a:t>Welchen Wert </a:t>
            </a:r>
          </a:p>
          <a:p>
            <a:pPr>
              <a:lnSpc>
                <a:spcPct val="90000"/>
              </a:lnSpc>
              <a:buNone/>
            </a:pPr>
            <a:r>
              <a:rPr lang="de-DE" sz="4000" b="1" kern="0" dirty="0" smtClean="0">
                <a:solidFill>
                  <a:schemeClr val="accent6">
                    <a:lumMod val="50000"/>
                  </a:schemeClr>
                </a:solidFill>
                <a:effectLst/>
                <a:sym typeface="Wingdings" pitchFamily="2" charset="2"/>
              </a:rPr>
              <a:t>          hat eine Aktie?</a:t>
            </a:r>
            <a:endParaRPr lang="de-DE" sz="4000" b="1" kern="0" dirty="0" smtClean="0">
              <a:solidFill>
                <a:schemeClr val="accent6">
                  <a:lumMod val="50000"/>
                </a:schemeClr>
              </a:solidFill>
              <a:effectLst/>
            </a:endParaRPr>
          </a:p>
          <a:p>
            <a:pPr lvl="1">
              <a:lnSpc>
                <a:spcPct val="80000"/>
              </a:lnSpc>
              <a:buNone/>
            </a:pPr>
            <a:endParaRPr lang="de-DE" sz="800" b="1" kern="0" dirty="0">
              <a:solidFill>
                <a:schemeClr val="accent6">
                  <a:lumMod val="50000"/>
                </a:schemeClr>
              </a:solidFill>
              <a:effectLst/>
            </a:endParaRPr>
          </a:p>
          <a:p>
            <a:pPr lvl="1">
              <a:lnSpc>
                <a:spcPct val="80000"/>
              </a:lnSpc>
              <a:buNone/>
            </a:pPr>
            <a:endParaRPr lang="de-DE" sz="800" b="1" kern="0" dirty="0">
              <a:solidFill>
                <a:schemeClr val="accent6">
                  <a:lumMod val="50000"/>
                </a:schemeClr>
              </a:solidFill>
              <a:effectLst/>
            </a:endParaRPr>
          </a:p>
        </p:txBody>
      </p:sp>
      <p:pic>
        <p:nvPicPr>
          <p:cNvPr id="12" name="Picture 2" descr="http://img4.wikia.nocookie.net/__cb20130811215520/dragonsofatlantis/images/3/30/Symbol_Inform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240" y="2042058"/>
            <a:ext cx="1351006" cy="1351006"/>
          </a:xfrm>
          <a:prstGeom prst="rect">
            <a:avLst/>
          </a:prstGeom>
          <a:noFill/>
          <a:extLst>
            <a:ext uri="{909E8E84-426E-40DD-AFC4-6F175D3DCCD1}">
              <a14:hiddenFill xmlns:a14="http://schemas.microsoft.com/office/drawing/2010/main">
                <a:solidFill>
                  <a:srgbClr val="FFFFFF"/>
                </a:solidFill>
              </a14:hiddenFill>
            </a:ext>
          </a:extLst>
        </p:spPr>
      </p:pic>
      <p:pic>
        <p:nvPicPr>
          <p:cNvPr id="1906690" name="Picture 2" descr="http://www.goyax.de/cgi-bin/chart.cgi?Code=TEG.xet&amp;Size=271*177&amp;Span=YEAR1&amp;Type=Line&amp;VOLUME=auto"/>
          <p:cNvPicPr>
            <a:picLocks noChangeAspect="1" noChangeArrowheads="1"/>
          </p:cNvPicPr>
          <p:nvPr/>
        </p:nvPicPr>
        <p:blipFill rotWithShape="1">
          <a:blip r:embed="rId4">
            <a:extLst>
              <a:ext uri="{28A0092B-C50C-407E-A947-70E740481C1C}">
                <a14:useLocalDpi xmlns:a14="http://schemas.microsoft.com/office/drawing/2010/main" val="0"/>
              </a:ext>
            </a:extLst>
          </a:blip>
          <a:srcRect t="11171"/>
          <a:stretch/>
        </p:blipFill>
        <p:spPr bwMode="auto">
          <a:xfrm>
            <a:off x="410503" y="3665572"/>
            <a:ext cx="8288743" cy="2859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045028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9" name="Textfeld 8"/>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15" name="Textfeld 14"/>
          <p:cNvSpPr txBox="1"/>
          <p:nvPr/>
        </p:nvSpPr>
        <p:spPr>
          <a:xfrm>
            <a:off x="1624112" y="1510384"/>
            <a:ext cx="6548288" cy="461665"/>
          </a:xfrm>
          <a:prstGeom prst="rect">
            <a:avLst/>
          </a:prstGeom>
          <a:noFill/>
        </p:spPr>
        <p:txBody>
          <a:bodyPr wrap="square" rtlCol="0">
            <a:spAutoFit/>
          </a:bodyPr>
          <a:lstStyle/>
          <a:p>
            <a:r>
              <a:rPr lang="de-DE" sz="2400" b="1" dirty="0" smtClean="0"/>
              <a:t>Kommanditgesellschaft auf Aktien (KG </a:t>
            </a:r>
            <a:r>
              <a:rPr lang="de-DE" sz="2400" b="1" dirty="0" err="1" smtClean="0"/>
              <a:t>aA</a:t>
            </a:r>
            <a:r>
              <a:rPr lang="de-DE" sz="2400" b="1" dirty="0" smtClean="0"/>
              <a:t>)</a:t>
            </a:r>
            <a:endParaRPr lang="de-DE" sz="2400" b="1" dirty="0">
              <a:solidFill>
                <a:schemeClr val="tx2">
                  <a:lumMod val="10000"/>
                </a:schemeClr>
              </a:solidFill>
            </a:endParaRPr>
          </a:p>
        </p:txBody>
      </p:sp>
      <p:sp>
        <p:nvSpPr>
          <p:cNvPr id="16" name="Abgerundetes Rechteck 15"/>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Mischformen</a:t>
            </a:r>
            <a:endParaRPr lang="de-DE" sz="2000" b="1" dirty="0">
              <a:solidFill>
                <a:schemeClr val="tx1"/>
              </a:solidFill>
            </a:endParaRPr>
          </a:p>
        </p:txBody>
      </p:sp>
      <p:sp>
        <p:nvSpPr>
          <p:cNvPr id="17" name="Rectangle 3"/>
          <p:cNvSpPr txBox="1">
            <a:spLocks noChangeArrowheads="1"/>
          </p:cNvSpPr>
          <p:nvPr/>
        </p:nvSpPr>
        <p:spPr bwMode="auto">
          <a:xfrm>
            <a:off x="608410" y="2173847"/>
            <a:ext cx="7869237" cy="4887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accent4">
                    <a:lumMod val="50000"/>
                  </a:schemeClr>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accent4">
                    <a:lumMod val="50000"/>
                  </a:schemeClr>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accent4">
                    <a:lumMod val="50000"/>
                  </a:schemeClr>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accent4">
                    <a:lumMod val="50000"/>
                  </a:schemeClr>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nSpc>
                <a:spcPct val="80000"/>
              </a:lnSpc>
              <a:buNone/>
            </a:pPr>
            <a:r>
              <a:rPr lang="de-DE" sz="1800" b="1" kern="0" dirty="0">
                <a:solidFill>
                  <a:schemeClr val="accent6">
                    <a:lumMod val="50000"/>
                  </a:schemeClr>
                </a:solidFill>
                <a:effectLst/>
              </a:rPr>
              <a:t>Die KGaA ist die Mischform aus einer AG und KG. </a:t>
            </a:r>
          </a:p>
          <a:p>
            <a:pPr>
              <a:lnSpc>
                <a:spcPct val="80000"/>
              </a:lnSpc>
              <a:buNone/>
            </a:pPr>
            <a:endParaRPr lang="de-DE" sz="1800" b="1" kern="0" dirty="0">
              <a:solidFill>
                <a:schemeClr val="accent6">
                  <a:lumMod val="50000"/>
                </a:schemeClr>
              </a:solidFill>
              <a:effectLst/>
            </a:endParaRPr>
          </a:p>
          <a:p>
            <a:pPr>
              <a:lnSpc>
                <a:spcPct val="80000"/>
              </a:lnSpc>
              <a:buNone/>
            </a:pPr>
            <a:r>
              <a:rPr lang="de-DE" sz="1800" b="1" u="sng" kern="0" dirty="0">
                <a:solidFill>
                  <a:schemeClr val="accent6">
                    <a:lumMod val="50000"/>
                  </a:schemeClr>
                </a:solidFill>
                <a:effectLst/>
              </a:rPr>
              <a:t>Haftung:</a:t>
            </a:r>
          </a:p>
          <a:p>
            <a:pPr>
              <a:lnSpc>
                <a:spcPct val="80000"/>
              </a:lnSpc>
              <a:spcBef>
                <a:spcPct val="0"/>
              </a:spcBef>
              <a:buFontTx/>
              <a:buNone/>
            </a:pPr>
            <a:r>
              <a:rPr lang="de-DE" sz="1800" b="1" kern="0" dirty="0">
                <a:solidFill>
                  <a:schemeClr val="accent6">
                    <a:lumMod val="50000"/>
                  </a:schemeClr>
                </a:solidFill>
                <a:effectLst/>
              </a:rPr>
              <a:t>	Kommanditaktionäre leisten die Einlage in Form von Aktien auf das Grundkapital und haften nicht persönlich für die Verbindlichkeiten der Gesellschaft.</a:t>
            </a:r>
          </a:p>
          <a:p>
            <a:pPr>
              <a:lnSpc>
                <a:spcPct val="80000"/>
              </a:lnSpc>
              <a:spcBef>
                <a:spcPct val="0"/>
              </a:spcBef>
              <a:buFontTx/>
              <a:buNone/>
            </a:pPr>
            <a:r>
              <a:rPr lang="de-DE" sz="1800" b="1" kern="0" dirty="0">
                <a:solidFill>
                  <a:schemeClr val="accent6">
                    <a:lumMod val="50000"/>
                  </a:schemeClr>
                </a:solidFill>
                <a:effectLst/>
              </a:rPr>
              <a:t>	Mindestens ein Gesellschafter haftet als Komplementär, der auch das Unternehmen leitet.</a:t>
            </a:r>
          </a:p>
          <a:p>
            <a:pPr>
              <a:lnSpc>
                <a:spcPct val="80000"/>
              </a:lnSpc>
              <a:spcBef>
                <a:spcPct val="0"/>
              </a:spcBef>
              <a:buFontTx/>
              <a:buNone/>
            </a:pPr>
            <a:endParaRPr lang="de-DE" sz="1800" b="1" kern="0" dirty="0">
              <a:solidFill>
                <a:schemeClr val="accent6">
                  <a:lumMod val="50000"/>
                </a:schemeClr>
              </a:solidFill>
              <a:effectLst/>
            </a:endParaRPr>
          </a:p>
          <a:p>
            <a:pPr>
              <a:lnSpc>
                <a:spcPct val="80000"/>
              </a:lnSpc>
              <a:buNone/>
            </a:pPr>
            <a:r>
              <a:rPr lang="de-DE" sz="1800" b="1" u="sng" kern="0" dirty="0">
                <a:solidFill>
                  <a:schemeClr val="accent6">
                    <a:lumMod val="50000"/>
                  </a:schemeClr>
                </a:solidFill>
                <a:effectLst/>
              </a:rPr>
              <a:t>Vorteile:</a:t>
            </a:r>
          </a:p>
          <a:p>
            <a:pPr lvl="1">
              <a:lnSpc>
                <a:spcPct val="80000"/>
              </a:lnSpc>
              <a:buNone/>
            </a:pPr>
            <a:r>
              <a:rPr lang="de-DE" sz="1800" b="1" kern="0" dirty="0" smtClean="0">
                <a:solidFill>
                  <a:schemeClr val="accent6">
                    <a:lumMod val="50000"/>
                  </a:schemeClr>
                </a:solidFill>
                <a:effectLst/>
              </a:rPr>
              <a:t>Keine </a:t>
            </a:r>
            <a:r>
              <a:rPr lang="de-DE" sz="1800" b="1" kern="0" dirty="0">
                <a:solidFill>
                  <a:schemeClr val="accent6">
                    <a:lumMod val="50000"/>
                  </a:schemeClr>
                </a:solidFill>
                <a:effectLst/>
              </a:rPr>
              <a:t>private Haftung, der Kommanditgesellschafter, da ihre</a:t>
            </a:r>
          </a:p>
          <a:p>
            <a:pPr lvl="1">
              <a:lnSpc>
                <a:spcPct val="80000"/>
              </a:lnSpc>
              <a:buNone/>
            </a:pPr>
            <a:r>
              <a:rPr lang="de-DE" sz="1800" b="1" kern="0" dirty="0">
                <a:solidFill>
                  <a:schemeClr val="accent6">
                    <a:lumMod val="50000"/>
                  </a:schemeClr>
                </a:solidFill>
                <a:effectLst/>
              </a:rPr>
              <a:t>Einlage nur durch Aktien geleistet wird.</a:t>
            </a:r>
          </a:p>
          <a:p>
            <a:pPr>
              <a:lnSpc>
                <a:spcPct val="80000"/>
              </a:lnSpc>
              <a:buNone/>
            </a:pPr>
            <a:endParaRPr lang="de-DE" sz="1800" b="1" kern="0" dirty="0">
              <a:solidFill>
                <a:schemeClr val="accent6">
                  <a:lumMod val="50000"/>
                </a:schemeClr>
              </a:solidFill>
              <a:effectLst/>
            </a:endParaRPr>
          </a:p>
          <a:p>
            <a:pPr>
              <a:lnSpc>
                <a:spcPct val="80000"/>
              </a:lnSpc>
              <a:buNone/>
            </a:pPr>
            <a:r>
              <a:rPr lang="de-DE" sz="1800" b="1" u="sng" kern="0" dirty="0">
                <a:solidFill>
                  <a:schemeClr val="accent6">
                    <a:lumMod val="50000"/>
                  </a:schemeClr>
                </a:solidFill>
                <a:effectLst/>
              </a:rPr>
              <a:t>Nachteile:</a:t>
            </a:r>
          </a:p>
          <a:p>
            <a:pPr lvl="1">
              <a:lnSpc>
                <a:spcPct val="80000"/>
              </a:lnSpc>
              <a:buNone/>
            </a:pPr>
            <a:r>
              <a:rPr lang="de-DE" sz="1800" b="1" kern="0" dirty="0" smtClean="0">
                <a:solidFill>
                  <a:schemeClr val="accent6">
                    <a:lumMod val="50000"/>
                  </a:schemeClr>
                </a:solidFill>
                <a:effectLst/>
              </a:rPr>
              <a:t>Mindestens </a:t>
            </a:r>
            <a:r>
              <a:rPr lang="de-DE" sz="1800" b="1" kern="0" dirty="0">
                <a:solidFill>
                  <a:schemeClr val="accent6">
                    <a:lumMod val="50000"/>
                  </a:schemeClr>
                </a:solidFill>
                <a:effectLst/>
              </a:rPr>
              <a:t>ein Gesellschafter haftet als Komplementär</a:t>
            </a:r>
          </a:p>
          <a:p>
            <a:pPr>
              <a:buFont typeface="Wingdings" pitchFamily="2" charset="2"/>
              <a:buNone/>
            </a:pPr>
            <a:endParaRPr lang="de-DE" sz="1800" b="1" kern="0" dirty="0">
              <a:solidFill>
                <a:schemeClr val="accent6">
                  <a:lumMod val="50000"/>
                </a:schemeClr>
              </a:solidFill>
              <a:effectLst/>
            </a:endParaRPr>
          </a:p>
        </p:txBody>
      </p:sp>
      <p:pic>
        <p:nvPicPr>
          <p:cNvPr id="7" name="Picture 2" descr="http://us.cdn2.123rf.com/168nwm/jesterarts/jesterarts0710/jesterarts071000074/1905704-ein-blauer-mann-einen-daumen-hoch-daumen-nach-unten-bewegen-konnte-f-r-viele-konzepte.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334" r="50818" b="15666"/>
          <a:stretch/>
        </p:blipFill>
        <p:spPr bwMode="auto">
          <a:xfrm>
            <a:off x="7261022" y="4221088"/>
            <a:ext cx="787012" cy="11521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us.cdn2.123rf.com/168nwm/jesterarts/jesterarts0710/jesterarts071000074/1905704-ein-blauer-mann-einen-daumen-hoch-daumen-nach-unten-bewegen-konnte-f-r-viele-konzepte.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466"/>
          <a:stretch/>
        </p:blipFill>
        <p:spPr bwMode="auto">
          <a:xfrm>
            <a:off x="6588224" y="5257800"/>
            <a:ext cx="824638"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5627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8" name="Textfeld 7"/>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9" name="Textfeld 8"/>
          <p:cNvSpPr txBox="1"/>
          <p:nvPr/>
        </p:nvSpPr>
        <p:spPr>
          <a:xfrm>
            <a:off x="1624112" y="1510384"/>
            <a:ext cx="6548288" cy="461665"/>
          </a:xfrm>
          <a:prstGeom prst="rect">
            <a:avLst/>
          </a:prstGeom>
          <a:noFill/>
        </p:spPr>
        <p:txBody>
          <a:bodyPr wrap="square" rtlCol="0">
            <a:spAutoFit/>
          </a:bodyPr>
          <a:lstStyle/>
          <a:p>
            <a:r>
              <a:rPr lang="de-DE" sz="2400" b="1" dirty="0" smtClean="0"/>
              <a:t>Private Company Limited </a:t>
            </a:r>
            <a:r>
              <a:rPr lang="de-DE" sz="2400" b="1" dirty="0" err="1" smtClean="0"/>
              <a:t>by</a:t>
            </a:r>
            <a:r>
              <a:rPr lang="de-DE" sz="2400" b="1" dirty="0" smtClean="0"/>
              <a:t> Shares (Ltd.)</a:t>
            </a:r>
            <a:endParaRPr lang="de-DE" sz="2400" b="1" dirty="0">
              <a:solidFill>
                <a:schemeClr val="tx2">
                  <a:lumMod val="10000"/>
                </a:schemeClr>
              </a:solidFill>
            </a:endParaRPr>
          </a:p>
        </p:txBody>
      </p:sp>
      <p:sp>
        <p:nvSpPr>
          <p:cNvPr id="10" name="Abgerundetes Rechteck 9"/>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Kapitalgesellschaft</a:t>
            </a:r>
            <a:endParaRPr lang="de-DE" sz="2000" b="1" dirty="0">
              <a:solidFill>
                <a:schemeClr val="tx1"/>
              </a:solidFill>
            </a:endParaRPr>
          </a:p>
        </p:txBody>
      </p:sp>
      <p:sp>
        <p:nvSpPr>
          <p:cNvPr id="11" name="Rectangle 3"/>
          <p:cNvSpPr txBox="1">
            <a:spLocks noChangeArrowheads="1"/>
          </p:cNvSpPr>
          <p:nvPr/>
        </p:nvSpPr>
        <p:spPr bwMode="auto">
          <a:xfrm>
            <a:off x="271360" y="2209227"/>
            <a:ext cx="8870292" cy="501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accent4">
                    <a:lumMod val="50000"/>
                  </a:schemeClr>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accent4">
                    <a:lumMod val="50000"/>
                  </a:schemeClr>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accent4">
                    <a:lumMod val="50000"/>
                  </a:schemeClr>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accent4">
                    <a:lumMod val="50000"/>
                  </a:schemeClr>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lvl="1">
              <a:lnSpc>
                <a:spcPct val="80000"/>
              </a:lnSpc>
              <a:buNone/>
            </a:pPr>
            <a:endParaRPr lang="de-DE" sz="1800" b="1" kern="0" dirty="0">
              <a:solidFill>
                <a:schemeClr val="accent6">
                  <a:lumMod val="50000"/>
                </a:schemeClr>
              </a:solidFill>
              <a:effectLst/>
            </a:endParaRPr>
          </a:p>
          <a:p>
            <a:pPr>
              <a:lnSpc>
                <a:spcPct val="80000"/>
              </a:lnSpc>
              <a:buNone/>
            </a:pPr>
            <a:r>
              <a:rPr lang="de-DE" sz="1800" b="1" u="sng" kern="0" dirty="0" smtClean="0">
                <a:solidFill>
                  <a:schemeClr val="accent6">
                    <a:lumMod val="50000"/>
                  </a:schemeClr>
                </a:solidFill>
                <a:effectLst/>
              </a:rPr>
              <a:t>Gründung</a:t>
            </a:r>
            <a:r>
              <a:rPr lang="de-DE" sz="1800" b="1" u="sng" kern="0" dirty="0">
                <a:solidFill>
                  <a:schemeClr val="accent6">
                    <a:lumMod val="50000"/>
                  </a:schemeClr>
                </a:solidFill>
                <a:effectLst/>
              </a:rPr>
              <a:t>:</a:t>
            </a:r>
          </a:p>
          <a:p>
            <a:pPr>
              <a:lnSpc>
                <a:spcPct val="80000"/>
              </a:lnSpc>
              <a:buNone/>
            </a:pPr>
            <a:r>
              <a:rPr lang="de-DE" sz="1800" b="1" kern="0" dirty="0">
                <a:solidFill>
                  <a:schemeClr val="accent6">
                    <a:lumMod val="50000"/>
                  </a:schemeClr>
                </a:solidFill>
                <a:effectLst/>
              </a:rPr>
              <a:t>	  kein Mindest-Grundkapital (1 €)</a:t>
            </a:r>
          </a:p>
          <a:p>
            <a:pPr lvl="1">
              <a:lnSpc>
                <a:spcPct val="80000"/>
              </a:lnSpc>
              <a:buNone/>
            </a:pPr>
            <a:r>
              <a:rPr lang="de-DE" sz="1800" b="1" kern="0" dirty="0">
                <a:solidFill>
                  <a:schemeClr val="accent6">
                    <a:lumMod val="50000"/>
                  </a:schemeClr>
                </a:solidFill>
                <a:effectLst/>
              </a:rPr>
              <a:t>Eintragung in ein Handelsregister Großbritanniens</a:t>
            </a:r>
          </a:p>
          <a:p>
            <a:pPr lvl="1">
              <a:lnSpc>
                <a:spcPct val="80000"/>
              </a:lnSpc>
              <a:buNone/>
            </a:pPr>
            <a:r>
              <a:rPr lang="de-DE" sz="1800" b="1" kern="0" dirty="0">
                <a:solidFill>
                  <a:schemeClr val="accent6">
                    <a:lumMod val="50000"/>
                  </a:schemeClr>
                </a:solidFill>
                <a:effectLst/>
              </a:rPr>
              <a:t>Meldeadresse in Großbritannien oder Nordirland notwendig</a:t>
            </a:r>
          </a:p>
          <a:p>
            <a:pPr lvl="1">
              <a:lnSpc>
                <a:spcPct val="80000"/>
              </a:lnSpc>
              <a:buNone/>
            </a:pPr>
            <a:r>
              <a:rPr lang="de-DE" sz="1800" b="1" kern="0" dirty="0">
                <a:solidFill>
                  <a:schemeClr val="accent6">
                    <a:lumMod val="50000"/>
                  </a:schemeClr>
                </a:solidFill>
                <a:effectLst/>
              </a:rPr>
              <a:t>Bilanzen und Jahresabschlüsse sind in englischer Sprache einzureichen </a:t>
            </a:r>
          </a:p>
          <a:p>
            <a:pPr lvl="1">
              <a:lnSpc>
                <a:spcPct val="80000"/>
              </a:lnSpc>
              <a:buNone/>
            </a:pPr>
            <a:endParaRPr lang="de-DE" sz="1800" b="1" kern="0" dirty="0">
              <a:solidFill>
                <a:schemeClr val="accent6">
                  <a:lumMod val="50000"/>
                </a:schemeClr>
              </a:solidFill>
              <a:effectLst/>
            </a:endParaRPr>
          </a:p>
          <a:p>
            <a:pPr>
              <a:lnSpc>
                <a:spcPct val="80000"/>
              </a:lnSpc>
              <a:buNone/>
            </a:pPr>
            <a:r>
              <a:rPr lang="de-DE" sz="1800" b="1" u="sng" kern="0" dirty="0">
                <a:solidFill>
                  <a:schemeClr val="accent6">
                    <a:lumMod val="50000"/>
                  </a:schemeClr>
                </a:solidFill>
                <a:effectLst/>
              </a:rPr>
              <a:t>Organe:</a:t>
            </a:r>
          </a:p>
          <a:p>
            <a:pPr>
              <a:lnSpc>
                <a:spcPct val="80000"/>
              </a:lnSpc>
              <a:buNone/>
            </a:pPr>
            <a:r>
              <a:rPr lang="de-DE" sz="1800" b="1" kern="0" dirty="0">
                <a:solidFill>
                  <a:schemeClr val="accent6">
                    <a:lumMod val="50000"/>
                  </a:schemeClr>
                </a:solidFill>
                <a:effectLst/>
              </a:rPr>
              <a:t>	   Mindestens ein Vorstand (</a:t>
            </a:r>
            <a:r>
              <a:rPr lang="de-DE" sz="1800" b="1" kern="0" dirty="0" err="1">
                <a:solidFill>
                  <a:schemeClr val="accent6">
                    <a:lumMod val="50000"/>
                  </a:schemeClr>
                </a:solidFill>
                <a:effectLst/>
              </a:rPr>
              <a:t>Director</a:t>
            </a:r>
            <a:r>
              <a:rPr lang="de-DE" sz="1800" b="1" kern="0" dirty="0">
                <a:solidFill>
                  <a:schemeClr val="accent6">
                    <a:lumMod val="50000"/>
                  </a:schemeClr>
                </a:solidFill>
                <a:effectLst/>
              </a:rPr>
              <a:t>)</a:t>
            </a:r>
          </a:p>
          <a:p>
            <a:pPr>
              <a:lnSpc>
                <a:spcPct val="80000"/>
              </a:lnSpc>
              <a:buNone/>
            </a:pPr>
            <a:endParaRPr lang="de-DE" sz="1800" b="1" kern="0" dirty="0">
              <a:solidFill>
                <a:schemeClr val="accent6">
                  <a:lumMod val="50000"/>
                </a:schemeClr>
              </a:solidFill>
              <a:effectLst/>
            </a:endParaRPr>
          </a:p>
        </p:txBody>
      </p:sp>
    </p:spTree>
    <p:extLst>
      <p:ext uri="{BB962C8B-B14F-4D97-AF65-F5344CB8AC3E}">
        <p14:creationId xmlns:p14="http://schemas.microsoft.com/office/powerpoint/2010/main" val="916200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8" name="Textfeld 7"/>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9" name="Textfeld 8"/>
          <p:cNvSpPr txBox="1"/>
          <p:nvPr/>
        </p:nvSpPr>
        <p:spPr>
          <a:xfrm>
            <a:off x="1624112" y="1510384"/>
            <a:ext cx="6548288" cy="461665"/>
          </a:xfrm>
          <a:prstGeom prst="rect">
            <a:avLst/>
          </a:prstGeom>
          <a:noFill/>
        </p:spPr>
        <p:txBody>
          <a:bodyPr wrap="square" rtlCol="0">
            <a:spAutoFit/>
          </a:bodyPr>
          <a:lstStyle/>
          <a:p>
            <a:r>
              <a:rPr lang="de-DE" sz="2400" b="1" dirty="0" smtClean="0"/>
              <a:t>Europäische Aktiengesellschaft (SE)</a:t>
            </a:r>
            <a:endParaRPr lang="de-DE" sz="2400" b="1" dirty="0">
              <a:solidFill>
                <a:schemeClr val="tx2">
                  <a:lumMod val="10000"/>
                </a:schemeClr>
              </a:solidFill>
            </a:endParaRPr>
          </a:p>
        </p:txBody>
      </p:sp>
      <p:sp>
        <p:nvSpPr>
          <p:cNvPr id="10" name="Abgerundetes Rechteck 9"/>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Kapitalgesellschaft</a:t>
            </a:r>
            <a:endParaRPr lang="de-DE" sz="2000" b="1" dirty="0">
              <a:solidFill>
                <a:schemeClr val="tx1"/>
              </a:solidFill>
            </a:endParaRPr>
          </a:p>
        </p:txBody>
      </p:sp>
      <p:sp>
        <p:nvSpPr>
          <p:cNvPr id="11" name="Rectangle 3"/>
          <p:cNvSpPr txBox="1">
            <a:spLocks noChangeArrowheads="1"/>
          </p:cNvSpPr>
          <p:nvPr/>
        </p:nvSpPr>
        <p:spPr bwMode="auto">
          <a:xfrm>
            <a:off x="271360" y="2209227"/>
            <a:ext cx="8870292" cy="501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accent4">
                    <a:lumMod val="50000"/>
                  </a:schemeClr>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accent4">
                    <a:lumMod val="50000"/>
                  </a:schemeClr>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accent4">
                    <a:lumMod val="50000"/>
                  </a:schemeClr>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accent4">
                    <a:lumMod val="50000"/>
                  </a:schemeClr>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nSpc>
                <a:spcPct val="80000"/>
              </a:lnSpc>
              <a:buNone/>
            </a:pPr>
            <a:r>
              <a:rPr lang="de-DE" sz="1800" b="1" kern="0" dirty="0" smtClean="0">
                <a:solidFill>
                  <a:schemeClr val="accent6">
                    <a:lumMod val="50000"/>
                  </a:schemeClr>
                </a:solidFill>
                <a:effectLst/>
              </a:rPr>
              <a:t>Gründung</a:t>
            </a:r>
            <a:r>
              <a:rPr lang="de-DE" sz="1800" b="1" kern="0" dirty="0">
                <a:solidFill>
                  <a:schemeClr val="accent6">
                    <a:lumMod val="50000"/>
                  </a:schemeClr>
                </a:solidFill>
                <a:effectLst/>
              </a:rPr>
              <a:t>:</a:t>
            </a:r>
          </a:p>
          <a:p>
            <a:pPr marL="0" indent="0">
              <a:lnSpc>
                <a:spcPct val="80000"/>
              </a:lnSpc>
              <a:buNone/>
            </a:pPr>
            <a:r>
              <a:rPr lang="de-DE" sz="1800" b="1" kern="0" dirty="0">
                <a:solidFill>
                  <a:schemeClr val="accent6">
                    <a:lumMod val="50000"/>
                  </a:schemeClr>
                </a:solidFill>
                <a:effectLst/>
              </a:rPr>
              <a:t>	  Mindest-Grundkapital 120.000  €</a:t>
            </a:r>
          </a:p>
          <a:p>
            <a:pPr marL="0" indent="0">
              <a:lnSpc>
                <a:spcPct val="80000"/>
              </a:lnSpc>
              <a:buNone/>
            </a:pPr>
            <a:r>
              <a:rPr lang="de-DE" sz="1800" b="1" kern="0" dirty="0" smtClean="0">
                <a:solidFill>
                  <a:schemeClr val="accent6">
                    <a:lumMod val="50000"/>
                  </a:schemeClr>
                </a:solidFill>
                <a:effectLst/>
              </a:rPr>
              <a:t>Organe</a:t>
            </a:r>
            <a:r>
              <a:rPr lang="de-DE" sz="1800" b="1" kern="0" dirty="0">
                <a:solidFill>
                  <a:schemeClr val="accent6">
                    <a:lumMod val="50000"/>
                  </a:schemeClr>
                </a:solidFill>
                <a:effectLst/>
              </a:rPr>
              <a:t>:</a:t>
            </a:r>
          </a:p>
          <a:p>
            <a:pPr marL="0" indent="0">
              <a:lnSpc>
                <a:spcPct val="80000"/>
              </a:lnSpc>
              <a:buNone/>
            </a:pPr>
            <a:r>
              <a:rPr lang="de-DE" sz="1800" b="1" kern="0" dirty="0">
                <a:solidFill>
                  <a:schemeClr val="accent6">
                    <a:lumMod val="50000"/>
                  </a:schemeClr>
                </a:solidFill>
                <a:effectLst/>
              </a:rPr>
              <a:t>	   Mindestens ein Vorstand (</a:t>
            </a:r>
            <a:r>
              <a:rPr lang="de-DE" sz="1800" b="1" kern="0" dirty="0" err="1">
                <a:solidFill>
                  <a:schemeClr val="accent6">
                    <a:lumMod val="50000"/>
                  </a:schemeClr>
                </a:solidFill>
                <a:effectLst/>
              </a:rPr>
              <a:t>Director</a:t>
            </a:r>
            <a:r>
              <a:rPr lang="de-DE" sz="1800" b="1" kern="0" dirty="0" smtClean="0">
                <a:solidFill>
                  <a:schemeClr val="accent6">
                    <a:lumMod val="50000"/>
                  </a:schemeClr>
                </a:solidFill>
                <a:effectLst/>
              </a:rPr>
              <a:t>) oder einem Verwaltungsrat</a:t>
            </a:r>
          </a:p>
          <a:p>
            <a:pPr marL="0" indent="0">
              <a:lnSpc>
                <a:spcPct val="80000"/>
              </a:lnSpc>
              <a:buNone/>
            </a:pPr>
            <a:endParaRPr lang="de-DE" sz="1800" b="1" kern="0" dirty="0">
              <a:solidFill>
                <a:schemeClr val="accent6">
                  <a:lumMod val="50000"/>
                </a:schemeClr>
              </a:solidFill>
              <a:effectLst/>
            </a:endParaRPr>
          </a:p>
          <a:p>
            <a:pPr marL="0" indent="0">
              <a:lnSpc>
                <a:spcPct val="80000"/>
              </a:lnSpc>
              <a:buNone/>
            </a:pPr>
            <a:endParaRPr lang="de-DE" sz="1800" b="1" kern="0" dirty="0">
              <a:solidFill>
                <a:schemeClr val="accent6">
                  <a:lumMod val="50000"/>
                </a:schemeClr>
              </a:solidFill>
              <a:effectLst/>
            </a:endParaRPr>
          </a:p>
          <a:p>
            <a:pPr>
              <a:lnSpc>
                <a:spcPct val="80000"/>
              </a:lnSpc>
              <a:buNone/>
            </a:pPr>
            <a:endParaRPr lang="de-DE" sz="1800" b="1" kern="0" dirty="0">
              <a:solidFill>
                <a:schemeClr val="accent6">
                  <a:lumMod val="50000"/>
                </a:schemeClr>
              </a:solidFill>
              <a:effectLst/>
            </a:endParaRPr>
          </a:p>
        </p:txBody>
      </p:sp>
      <p:sp>
        <p:nvSpPr>
          <p:cNvPr id="3" name="Textfeld 2"/>
          <p:cNvSpPr txBox="1"/>
          <p:nvPr/>
        </p:nvSpPr>
        <p:spPr>
          <a:xfrm>
            <a:off x="378034" y="3439066"/>
            <a:ext cx="8763617" cy="2308324"/>
          </a:xfrm>
          <a:prstGeom prst="rect">
            <a:avLst/>
          </a:prstGeom>
          <a:noFill/>
        </p:spPr>
        <p:txBody>
          <a:bodyPr wrap="square" rtlCol="0">
            <a:spAutoFit/>
          </a:bodyPr>
          <a:lstStyle/>
          <a:p>
            <a:r>
              <a:rPr lang="de-DE" b="1" kern="0" dirty="0">
                <a:solidFill>
                  <a:schemeClr val="accent6">
                    <a:lumMod val="50000"/>
                  </a:schemeClr>
                </a:solidFill>
                <a:latin typeface="+mn-lt"/>
              </a:rPr>
              <a:t>Haftung beschränkt auf </a:t>
            </a:r>
            <a:r>
              <a:rPr lang="de-DE" b="1" kern="0" dirty="0" smtClean="0">
                <a:solidFill>
                  <a:schemeClr val="accent6">
                    <a:lumMod val="50000"/>
                  </a:schemeClr>
                </a:solidFill>
                <a:latin typeface="+mn-lt"/>
              </a:rPr>
              <a:t>Gesellschaftsvermögen</a:t>
            </a:r>
          </a:p>
          <a:p>
            <a:endParaRPr lang="de-DE" b="1" kern="0" dirty="0">
              <a:solidFill>
                <a:schemeClr val="accent6">
                  <a:lumMod val="50000"/>
                </a:schemeClr>
              </a:solidFill>
              <a:latin typeface="+mn-lt"/>
            </a:endParaRPr>
          </a:p>
          <a:p>
            <a:r>
              <a:rPr lang="de-DE" b="1" kern="0" dirty="0">
                <a:solidFill>
                  <a:schemeClr val="accent6">
                    <a:lumMod val="50000"/>
                  </a:schemeClr>
                </a:solidFill>
                <a:latin typeface="+mn-lt"/>
              </a:rPr>
              <a:t>Sitz in einem Land der Europäischen Union als Gründungsstaat, Sitzverlegung innerhalb der EU-Staaten </a:t>
            </a:r>
            <a:r>
              <a:rPr lang="de-DE" b="1" kern="0" dirty="0" smtClean="0">
                <a:solidFill>
                  <a:schemeClr val="accent6">
                    <a:lumMod val="50000"/>
                  </a:schemeClr>
                </a:solidFill>
                <a:latin typeface="+mn-lt"/>
              </a:rPr>
              <a:t>möglich</a:t>
            </a:r>
          </a:p>
          <a:p>
            <a:endParaRPr lang="de-DE" b="1" kern="0" dirty="0" smtClean="0">
              <a:solidFill>
                <a:schemeClr val="accent6">
                  <a:lumMod val="50000"/>
                </a:schemeClr>
              </a:solidFill>
              <a:latin typeface="+mn-lt"/>
            </a:endParaRPr>
          </a:p>
          <a:p>
            <a:r>
              <a:rPr lang="de-DE" b="1" kern="0" dirty="0" smtClean="0">
                <a:solidFill>
                  <a:schemeClr val="accent6">
                    <a:lumMod val="50000"/>
                  </a:schemeClr>
                </a:solidFill>
                <a:latin typeface="+mn-lt"/>
              </a:rPr>
              <a:t>Gründung </a:t>
            </a:r>
            <a:r>
              <a:rPr lang="de-DE" b="1" kern="0" dirty="0">
                <a:solidFill>
                  <a:schemeClr val="accent6">
                    <a:lumMod val="50000"/>
                  </a:schemeClr>
                </a:solidFill>
                <a:latin typeface="+mn-lt"/>
              </a:rPr>
              <a:t>als monistisches Leitungssystem (Führungsstruktur sind Verwaltungsrat und geschäftsführende Direktoren) oder dualistisches Leitungssystem (Führungsstruktur sind Aufsichtsrat und Vorstand</a:t>
            </a:r>
            <a:r>
              <a:rPr lang="de-DE" b="1" kern="0" dirty="0" smtClean="0">
                <a:solidFill>
                  <a:schemeClr val="accent6">
                    <a:lumMod val="50000"/>
                  </a:schemeClr>
                </a:solidFill>
                <a:latin typeface="+mn-lt"/>
              </a:rPr>
              <a:t>)</a:t>
            </a:r>
            <a:endParaRPr lang="de-DE" b="1" kern="0" dirty="0">
              <a:solidFill>
                <a:schemeClr val="accent6">
                  <a:lumMod val="50000"/>
                </a:schemeClr>
              </a:solidFill>
              <a:latin typeface="+mn-lt"/>
            </a:endParaRPr>
          </a:p>
        </p:txBody>
      </p:sp>
      <p:pic>
        <p:nvPicPr>
          <p:cNvPr id="1908738" name="Grafik 12" descr="http://www.sofort-gesellschaften.de/common/img/_le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10543"/>
            <a:ext cx="9525" cy="5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9669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7" name="Abgerundetes Rechteck 6"/>
          <p:cNvSpPr/>
          <p:nvPr/>
        </p:nvSpPr>
        <p:spPr>
          <a:xfrm>
            <a:off x="827583" y="2708920"/>
            <a:ext cx="7707263" cy="1328023"/>
          </a:xfrm>
          <a:prstGeom prst="round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7200" b="1" dirty="0" smtClean="0">
                <a:solidFill>
                  <a:schemeClr val="tx1"/>
                </a:solidFill>
              </a:rPr>
              <a:t>Mischformen</a:t>
            </a:r>
            <a:endParaRPr lang="de-DE" sz="7200" b="1" dirty="0">
              <a:solidFill>
                <a:schemeClr val="tx1"/>
              </a:solidFill>
            </a:endParaRPr>
          </a:p>
        </p:txBody>
      </p:sp>
      <p:sp>
        <p:nvSpPr>
          <p:cNvPr id="9" name="Textfeld 8"/>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Tree>
    <p:extLst>
      <p:ext uri="{BB962C8B-B14F-4D97-AF65-F5344CB8AC3E}">
        <p14:creationId xmlns:p14="http://schemas.microsoft.com/office/powerpoint/2010/main" val="40271838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9" name="Textfeld 8"/>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6" name="Text Box 8"/>
          <p:cNvSpPr txBox="1">
            <a:spLocks noChangeArrowheads="1"/>
          </p:cNvSpPr>
          <p:nvPr/>
        </p:nvSpPr>
        <p:spPr bwMode="auto">
          <a:xfrm>
            <a:off x="1403648" y="2132856"/>
            <a:ext cx="56880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sz="3600" b="1" dirty="0">
                <a:solidFill>
                  <a:schemeClr val="tx2">
                    <a:lumMod val="10000"/>
                  </a:schemeClr>
                </a:solidFill>
              </a:rPr>
              <a:t>GmbH &amp; Co. Kommanditgesellschaft</a:t>
            </a:r>
          </a:p>
        </p:txBody>
      </p:sp>
      <p:sp>
        <p:nvSpPr>
          <p:cNvPr id="8" name="Oval 22"/>
          <p:cNvSpPr>
            <a:spLocks noChangeArrowheads="1"/>
          </p:cNvSpPr>
          <p:nvPr/>
        </p:nvSpPr>
        <p:spPr bwMode="auto">
          <a:xfrm>
            <a:off x="1692573" y="3861643"/>
            <a:ext cx="2735263" cy="2232025"/>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 name="Oval 23"/>
          <p:cNvSpPr>
            <a:spLocks noChangeArrowheads="1"/>
          </p:cNvSpPr>
          <p:nvPr/>
        </p:nvSpPr>
        <p:spPr bwMode="auto">
          <a:xfrm>
            <a:off x="4427836" y="3861643"/>
            <a:ext cx="2555875" cy="230505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Oval 24"/>
          <p:cNvSpPr>
            <a:spLocks noChangeArrowheads="1"/>
          </p:cNvSpPr>
          <p:nvPr/>
        </p:nvSpPr>
        <p:spPr bwMode="auto">
          <a:xfrm>
            <a:off x="1692573" y="3429843"/>
            <a:ext cx="5327650" cy="3095625"/>
          </a:xfrm>
          <a:prstGeom prst="ellipse">
            <a:avLst/>
          </a:prstGeom>
          <a:noFill/>
          <a:ln w="76200" cmpd="tri">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 name="Text Box 25"/>
          <p:cNvSpPr txBox="1">
            <a:spLocks noChangeArrowheads="1"/>
          </p:cNvSpPr>
          <p:nvPr/>
        </p:nvSpPr>
        <p:spPr bwMode="auto">
          <a:xfrm>
            <a:off x="2051348" y="4006106"/>
            <a:ext cx="2160588"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b="1">
                <a:solidFill>
                  <a:schemeClr val="bg2"/>
                </a:solidFill>
              </a:rPr>
              <a:t>  GmbH</a:t>
            </a:r>
          </a:p>
          <a:p>
            <a:pPr algn="ctr">
              <a:spcBef>
                <a:spcPct val="50000"/>
              </a:spcBef>
            </a:pPr>
            <a:r>
              <a:rPr lang="de-DE" b="1">
                <a:solidFill>
                  <a:schemeClr val="bg2"/>
                </a:solidFill>
              </a:rPr>
              <a:t>Vollhafter (Komplementär)</a:t>
            </a:r>
          </a:p>
          <a:p>
            <a:pPr algn="ctr">
              <a:spcBef>
                <a:spcPct val="50000"/>
              </a:spcBef>
            </a:pPr>
            <a:endParaRPr lang="de-DE" b="1">
              <a:solidFill>
                <a:schemeClr val="bg2"/>
              </a:solidFill>
            </a:endParaRPr>
          </a:p>
          <a:p>
            <a:pPr algn="ctr">
              <a:spcBef>
                <a:spcPct val="50000"/>
              </a:spcBef>
            </a:pPr>
            <a:r>
              <a:rPr lang="de-DE" b="1">
                <a:solidFill>
                  <a:schemeClr val="bg2"/>
                </a:solidFill>
              </a:rPr>
              <a:t>Juristische Person</a:t>
            </a:r>
          </a:p>
          <a:p>
            <a:pPr>
              <a:spcBef>
                <a:spcPct val="50000"/>
              </a:spcBef>
            </a:pPr>
            <a:endParaRPr lang="de-DE" b="1">
              <a:solidFill>
                <a:schemeClr val="bg2"/>
              </a:solidFill>
            </a:endParaRPr>
          </a:p>
        </p:txBody>
      </p:sp>
      <p:sp>
        <p:nvSpPr>
          <p:cNvPr id="13" name="Text Box 26"/>
          <p:cNvSpPr txBox="1">
            <a:spLocks noChangeArrowheads="1"/>
          </p:cNvSpPr>
          <p:nvPr/>
        </p:nvSpPr>
        <p:spPr bwMode="auto">
          <a:xfrm>
            <a:off x="4788198" y="3933081"/>
            <a:ext cx="1768475" cy="215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b="1">
                <a:solidFill>
                  <a:schemeClr val="bg2"/>
                </a:solidFill>
              </a:rPr>
              <a:t>     Co </a:t>
            </a:r>
          </a:p>
          <a:p>
            <a:pPr algn="ctr">
              <a:spcBef>
                <a:spcPct val="50000"/>
              </a:spcBef>
            </a:pPr>
            <a:r>
              <a:rPr lang="de-DE" b="1">
                <a:solidFill>
                  <a:schemeClr val="bg2"/>
                </a:solidFill>
              </a:rPr>
              <a:t>Teilhafter (Kommanditist)</a:t>
            </a:r>
          </a:p>
          <a:p>
            <a:pPr algn="ctr">
              <a:spcBef>
                <a:spcPct val="50000"/>
              </a:spcBef>
            </a:pPr>
            <a:endParaRPr lang="de-DE" b="1">
              <a:solidFill>
                <a:schemeClr val="bg2"/>
              </a:solidFill>
            </a:endParaRPr>
          </a:p>
          <a:p>
            <a:pPr algn="ctr">
              <a:spcBef>
                <a:spcPct val="50000"/>
              </a:spcBef>
            </a:pPr>
            <a:r>
              <a:rPr lang="de-DE" b="1">
                <a:solidFill>
                  <a:schemeClr val="bg2"/>
                </a:solidFill>
              </a:rPr>
              <a:t>Natürliche      Person</a:t>
            </a:r>
          </a:p>
        </p:txBody>
      </p:sp>
      <p:sp>
        <p:nvSpPr>
          <p:cNvPr id="14" name="Text Box 29"/>
          <p:cNvSpPr txBox="1">
            <a:spLocks noChangeArrowheads="1"/>
          </p:cNvSpPr>
          <p:nvPr/>
        </p:nvSpPr>
        <p:spPr bwMode="auto">
          <a:xfrm>
            <a:off x="4067473" y="3790206"/>
            <a:ext cx="720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3600" b="1" i="1">
                <a:effectLst>
                  <a:outerShdw blurRad="38100" dist="38100" dir="2700000" algn="tl">
                    <a:srgbClr val="000000"/>
                  </a:outerShdw>
                </a:effectLst>
              </a:rPr>
              <a:t>&amp;</a:t>
            </a:r>
          </a:p>
        </p:txBody>
      </p:sp>
      <p:sp>
        <p:nvSpPr>
          <p:cNvPr id="15" name="Textfeld 14"/>
          <p:cNvSpPr txBox="1"/>
          <p:nvPr/>
        </p:nvSpPr>
        <p:spPr>
          <a:xfrm>
            <a:off x="1624112" y="1510384"/>
            <a:ext cx="6548288" cy="461665"/>
          </a:xfrm>
          <a:prstGeom prst="rect">
            <a:avLst/>
          </a:prstGeom>
          <a:noFill/>
        </p:spPr>
        <p:txBody>
          <a:bodyPr wrap="square" rtlCol="0">
            <a:spAutoFit/>
          </a:bodyPr>
          <a:lstStyle/>
          <a:p>
            <a:r>
              <a:rPr lang="de-DE" sz="2400" b="1" dirty="0" smtClean="0"/>
              <a:t>GmbH &amp; Co. KG</a:t>
            </a:r>
            <a:endParaRPr lang="de-DE" sz="2400" b="1" dirty="0">
              <a:solidFill>
                <a:schemeClr val="tx2">
                  <a:lumMod val="10000"/>
                </a:schemeClr>
              </a:solidFill>
            </a:endParaRPr>
          </a:p>
        </p:txBody>
      </p:sp>
      <p:sp>
        <p:nvSpPr>
          <p:cNvPr id="16" name="Abgerundetes Rechteck 15"/>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Mischformen</a:t>
            </a:r>
            <a:endParaRPr lang="de-DE" sz="2000" b="1" dirty="0">
              <a:solidFill>
                <a:schemeClr val="tx1"/>
              </a:solidFill>
            </a:endParaRPr>
          </a:p>
        </p:txBody>
      </p:sp>
    </p:spTree>
    <p:extLst>
      <p:ext uri="{BB962C8B-B14F-4D97-AF65-F5344CB8AC3E}">
        <p14:creationId xmlns:p14="http://schemas.microsoft.com/office/powerpoint/2010/main" val="4225104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9" name="Textfeld 8"/>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15" name="Textfeld 14"/>
          <p:cNvSpPr txBox="1"/>
          <p:nvPr/>
        </p:nvSpPr>
        <p:spPr>
          <a:xfrm>
            <a:off x="1624112" y="1510384"/>
            <a:ext cx="6548288" cy="461665"/>
          </a:xfrm>
          <a:prstGeom prst="rect">
            <a:avLst/>
          </a:prstGeom>
          <a:noFill/>
        </p:spPr>
        <p:txBody>
          <a:bodyPr wrap="square" rtlCol="0">
            <a:spAutoFit/>
          </a:bodyPr>
          <a:lstStyle/>
          <a:p>
            <a:r>
              <a:rPr lang="de-DE" sz="2400" b="1" dirty="0" smtClean="0"/>
              <a:t>GmbH &amp; Co. KG</a:t>
            </a:r>
            <a:endParaRPr lang="de-DE" sz="2400" b="1" dirty="0">
              <a:solidFill>
                <a:schemeClr val="tx2">
                  <a:lumMod val="10000"/>
                </a:schemeClr>
              </a:solidFill>
            </a:endParaRPr>
          </a:p>
        </p:txBody>
      </p:sp>
      <p:sp>
        <p:nvSpPr>
          <p:cNvPr id="16" name="Abgerundetes Rechteck 15"/>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Mischformen</a:t>
            </a:r>
            <a:endParaRPr lang="de-DE" sz="2000" b="1" dirty="0">
              <a:solidFill>
                <a:schemeClr val="tx1"/>
              </a:solidFill>
            </a:endParaRPr>
          </a:p>
        </p:txBody>
      </p:sp>
      <p:sp>
        <p:nvSpPr>
          <p:cNvPr id="17" name="Rectangle 3"/>
          <p:cNvSpPr txBox="1">
            <a:spLocks noChangeArrowheads="1"/>
          </p:cNvSpPr>
          <p:nvPr/>
        </p:nvSpPr>
        <p:spPr bwMode="auto">
          <a:xfrm>
            <a:off x="395536" y="1970304"/>
            <a:ext cx="7869237" cy="432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accent4">
                    <a:lumMod val="50000"/>
                  </a:schemeClr>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accent4">
                    <a:lumMod val="50000"/>
                  </a:schemeClr>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accent4">
                    <a:lumMod val="50000"/>
                  </a:schemeClr>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accent4">
                    <a:lumMod val="50000"/>
                  </a:schemeClr>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buFont typeface="Wingdings" pitchFamily="2" charset="2"/>
              <a:buNone/>
            </a:pPr>
            <a:endParaRPr lang="de-DE" sz="1800" b="1" kern="0" dirty="0" smtClean="0">
              <a:solidFill>
                <a:srgbClr val="FF0000"/>
              </a:solidFill>
            </a:endParaRPr>
          </a:p>
          <a:p>
            <a:pPr>
              <a:buFont typeface="Wingdings" pitchFamily="2" charset="2"/>
              <a:buNone/>
            </a:pPr>
            <a:r>
              <a:rPr lang="de-DE" sz="1800" b="1" u="sng" kern="0" dirty="0" smtClean="0">
                <a:solidFill>
                  <a:schemeClr val="accent6">
                    <a:lumMod val="50000"/>
                  </a:schemeClr>
                </a:solidFill>
                <a:effectLst/>
              </a:rPr>
              <a:t>Vorteile</a:t>
            </a:r>
            <a:r>
              <a:rPr lang="de-DE" sz="1800" b="1" u="sng" kern="0" dirty="0">
                <a:solidFill>
                  <a:schemeClr val="accent6">
                    <a:lumMod val="50000"/>
                  </a:schemeClr>
                </a:solidFill>
                <a:effectLst/>
              </a:rPr>
              <a:t>:</a:t>
            </a:r>
          </a:p>
          <a:p>
            <a:pPr lvl="1">
              <a:buFont typeface="Wingdings" pitchFamily="2" charset="2"/>
              <a:buNone/>
            </a:pPr>
            <a:r>
              <a:rPr lang="de-DE" sz="1800" b="1" kern="0" dirty="0" smtClean="0">
                <a:solidFill>
                  <a:schemeClr val="accent6">
                    <a:lumMod val="50000"/>
                  </a:schemeClr>
                </a:solidFill>
                <a:effectLst/>
              </a:rPr>
              <a:t>Keine </a:t>
            </a:r>
            <a:r>
              <a:rPr lang="de-DE" sz="1800" b="1" kern="0" dirty="0">
                <a:solidFill>
                  <a:schemeClr val="accent6">
                    <a:lumMod val="50000"/>
                  </a:schemeClr>
                </a:solidFill>
                <a:effectLst/>
              </a:rPr>
              <a:t>private Haftung, da GmbH Komplementär und da sie eine </a:t>
            </a:r>
          </a:p>
          <a:p>
            <a:pPr lvl="1">
              <a:buFont typeface="Wingdings" pitchFamily="2" charset="2"/>
              <a:buNone/>
            </a:pPr>
            <a:r>
              <a:rPr lang="de-DE" sz="1800" b="1" kern="0" dirty="0">
                <a:solidFill>
                  <a:schemeClr val="accent6">
                    <a:lumMod val="50000"/>
                  </a:schemeClr>
                </a:solidFill>
                <a:effectLst/>
              </a:rPr>
              <a:t>juristische Person ist, verfügt sie über kein Privatvermögen</a:t>
            </a:r>
          </a:p>
          <a:p>
            <a:pPr>
              <a:buFont typeface="Wingdings" pitchFamily="2" charset="2"/>
              <a:buNone/>
            </a:pPr>
            <a:endParaRPr lang="de-DE" sz="1800" b="1" kern="0" dirty="0" smtClean="0">
              <a:solidFill>
                <a:schemeClr val="accent6">
                  <a:lumMod val="50000"/>
                </a:schemeClr>
              </a:solidFill>
              <a:effectLst/>
            </a:endParaRPr>
          </a:p>
          <a:p>
            <a:pPr>
              <a:buFont typeface="Wingdings" pitchFamily="2" charset="2"/>
              <a:buNone/>
            </a:pPr>
            <a:endParaRPr lang="de-DE" sz="1800" b="1" kern="0" dirty="0">
              <a:solidFill>
                <a:schemeClr val="accent6">
                  <a:lumMod val="50000"/>
                </a:schemeClr>
              </a:solidFill>
              <a:effectLst/>
            </a:endParaRPr>
          </a:p>
          <a:p>
            <a:pPr>
              <a:buFont typeface="Wingdings" pitchFamily="2" charset="2"/>
              <a:buNone/>
            </a:pPr>
            <a:r>
              <a:rPr lang="de-DE" sz="1800" b="1" u="sng" kern="0" dirty="0">
                <a:solidFill>
                  <a:schemeClr val="accent6">
                    <a:lumMod val="50000"/>
                  </a:schemeClr>
                </a:solidFill>
                <a:effectLst/>
              </a:rPr>
              <a:t>Nachteile:</a:t>
            </a:r>
          </a:p>
          <a:p>
            <a:pPr lvl="1">
              <a:buFont typeface="Wingdings" pitchFamily="2" charset="2"/>
              <a:buNone/>
            </a:pPr>
            <a:r>
              <a:rPr lang="de-DE" sz="1800" b="1" kern="0" dirty="0" smtClean="0">
                <a:solidFill>
                  <a:schemeClr val="accent6">
                    <a:lumMod val="50000"/>
                  </a:schemeClr>
                </a:solidFill>
                <a:effectLst/>
              </a:rPr>
              <a:t>Schwere </a:t>
            </a:r>
            <a:r>
              <a:rPr lang="de-DE" sz="1800" b="1" kern="0" dirty="0">
                <a:solidFill>
                  <a:schemeClr val="accent6">
                    <a:lumMod val="50000"/>
                  </a:schemeClr>
                </a:solidFill>
                <a:effectLst/>
              </a:rPr>
              <a:t>Fremdkapitalbeschaffung!!! </a:t>
            </a:r>
          </a:p>
        </p:txBody>
      </p:sp>
      <p:pic>
        <p:nvPicPr>
          <p:cNvPr id="7" name="Picture 2" descr="http://us.cdn2.123rf.com/168nwm/jesterarts/jesterarts0710/jesterarts071000074/1905704-ein-blauer-mann-einen-daumen-hoch-daumen-nach-unten-bewegen-konnte-f-r-viele-konzepte.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334" r="50818" b="15666"/>
          <a:stretch/>
        </p:blipFill>
        <p:spPr bwMode="auto">
          <a:xfrm>
            <a:off x="7477761" y="2288815"/>
            <a:ext cx="787012" cy="11521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us.cdn2.123rf.com/168nwm/jesterarts/jesterarts0710/jesterarts071000074/1905704-ein-blauer-mann-einen-daumen-hoch-daumen-nach-unten-bewegen-konnte-f-r-viele-konzepte.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466"/>
          <a:stretch/>
        </p:blipFill>
        <p:spPr bwMode="auto">
          <a:xfrm>
            <a:off x="5004048" y="3645024"/>
            <a:ext cx="824638"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3722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9" name="Textfeld 8"/>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15" name="Textfeld 14"/>
          <p:cNvSpPr txBox="1"/>
          <p:nvPr/>
        </p:nvSpPr>
        <p:spPr>
          <a:xfrm>
            <a:off x="1624112" y="1510384"/>
            <a:ext cx="6548288" cy="461665"/>
          </a:xfrm>
          <a:prstGeom prst="rect">
            <a:avLst/>
          </a:prstGeom>
          <a:noFill/>
        </p:spPr>
        <p:txBody>
          <a:bodyPr wrap="square" rtlCol="0">
            <a:spAutoFit/>
          </a:bodyPr>
          <a:lstStyle/>
          <a:p>
            <a:r>
              <a:rPr lang="de-DE" sz="2400" b="1" dirty="0" smtClean="0"/>
              <a:t>Doppelgesellschaft</a:t>
            </a:r>
            <a:endParaRPr lang="de-DE" sz="2400" b="1" dirty="0">
              <a:solidFill>
                <a:schemeClr val="tx2">
                  <a:lumMod val="10000"/>
                </a:schemeClr>
              </a:solidFill>
            </a:endParaRPr>
          </a:p>
        </p:txBody>
      </p:sp>
      <p:sp>
        <p:nvSpPr>
          <p:cNvPr id="16" name="Abgerundetes Rechteck 15"/>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Mischformen</a:t>
            </a:r>
            <a:endParaRPr lang="de-DE" sz="2000" b="1" dirty="0">
              <a:solidFill>
                <a:schemeClr val="tx1"/>
              </a:solidFill>
            </a:endParaRPr>
          </a:p>
        </p:txBody>
      </p:sp>
      <p:sp>
        <p:nvSpPr>
          <p:cNvPr id="17" name="Rectangle 3"/>
          <p:cNvSpPr txBox="1">
            <a:spLocks noChangeArrowheads="1"/>
          </p:cNvSpPr>
          <p:nvPr/>
        </p:nvSpPr>
        <p:spPr bwMode="auto">
          <a:xfrm>
            <a:off x="193316" y="2136905"/>
            <a:ext cx="8335846" cy="4887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accent4">
                    <a:lumMod val="50000"/>
                  </a:schemeClr>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accent4">
                    <a:lumMod val="50000"/>
                  </a:schemeClr>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accent4">
                    <a:lumMod val="50000"/>
                  </a:schemeClr>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accent4">
                    <a:lumMod val="50000"/>
                  </a:schemeClr>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just">
              <a:lnSpc>
                <a:spcPct val="80000"/>
              </a:lnSpc>
              <a:buNone/>
            </a:pPr>
            <a:r>
              <a:rPr lang="de-DE" sz="1800" b="1" kern="0" dirty="0" smtClean="0">
                <a:solidFill>
                  <a:schemeClr val="accent6">
                    <a:lumMod val="50000"/>
                  </a:schemeClr>
                </a:solidFill>
                <a:effectLst/>
              </a:rPr>
              <a:t>	</a:t>
            </a:r>
            <a:endParaRPr lang="de-DE" sz="1800" b="1" kern="0" dirty="0">
              <a:solidFill>
                <a:schemeClr val="accent6">
                  <a:lumMod val="50000"/>
                </a:schemeClr>
              </a:solidFill>
              <a:effectLst/>
            </a:endParaRPr>
          </a:p>
          <a:p>
            <a:pPr algn="just">
              <a:lnSpc>
                <a:spcPct val="80000"/>
              </a:lnSpc>
              <a:buNone/>
            </a:pPr>
            <a:r>
              <a:rPr lang="de-DE" sz="1800" b="1" kern="0" dirty="0" smtClean="0">
                <a:solidFill>
                  <a:schemeClr val="accent6">
                    <a:lumMod val="50000"/>
                  </a:schemeClr>
                </a:solidFill>
                <a:effectLst/>
              </a:rPr>
              <a:t>	Sie </a:t>
            </a:r>
            <a:r>
              <a:rPr lang="de-DE" sz="1800" b="1" kern="0" dirty="0">
                <a:solidFill>
                  <a:schemeClr val="accent6">
                    <a:lumMod val="50000"/>
                  </a:schemeClr>
                </a:solidFill>
                <a:effectLst/>
              </a:rPr>
              <a:t>ist ein Unternehmen, das aus zwei rechtlich selbständigen Gesellschaften besteht, die unter den jeweiligen Rechts- und Formvorschriften gegründet und   geführt werden.</a:t>
            </a:r>
          </a:p>
          <a:p>
            <a:pPr algn="just">
              <a:lnSpc>
                <a:spcPct val="80000"/>
              </a:lnSpc>
              <a:buNone/>
            </a:pPr>
            <a:endParaRPr lang="de-DE" sz="1800" b="1" kern="0" dirty="0">
              <a:solidFill>
                <a:schemeClr val="accent6">
                  <a:lumMod val="50000"/>
                </a:schemeClr>
              </a:solidFill>
              <a:effectLst/>
            </a:endParaRPr>
          </a:p>
          <a:p>
            <a:pPr algn="just">
              <a:lnSpc>
                <a:spcPct val="80000"/>
              </a:lnSpc>
              <a:buNone/>
            </a:pPr>
            <a:r>
              <a:rPr lang="de-DE" sz="1800" b="1" kern="0" dirty="0">
                <a:solidFill>
                  <a:schemeClr val="accent6">
                    <a:lumMod val="50000"/>
                  </a:schemeClr>
                </a:solidFill>
                <a:effectLst/>
              </a:rPr>
              <a:t>      Bei einer Aufspaltung in eine Besitzgesellschaft (z.B. KG) und einer Betriebsgesellschaft (z. B. GmbH) stehen wirtschaftliche und steuerliche Betrachtungen im Fokus.</a:t>
            </a:r>
          </a:p>
          <a:p>
            <a:pPr algn="just">
              <a:lnSpc>
                <a:spcPct val="80000"/>
              </a:lnSpc>
              <a:buNone/>
            </a:pPr>
            <a:endParaRPr lang="de-DE" sz="1800" b="1" kern="0" dirty="0">
              <a:solidFill>
                <a:schemeClr val="accent6">
                  <a:lumMod val="50000"/>
                </a:schemeClr>
              </a:solidFill>
              <a:effectLst/>
            </a:endParaRPr>
          </a:p>
          <a:p>
            <a:pPr algn="just">
              <a:lnSpc>
                <a:spcPct val="80000"/>
              </a:lnSpc>
              <a:buNone/>
            </a:pPr>
            <a:r>
              <a:rPr lang="de-DE" sz="1800" b="1" kern="0" dirty="0">
                <a:solidFill>
                  <a:schemeClr val="accent6">
                    <a:lumMod val="50000"/>
                  </a:schemeClr>
                </a:solidFill>
                <a:effectLst/>
              </a:rPr>
              <a:t>      Hier pachtet die Betreibergesellschaft Grundstücke, Gebäude, Maschinen, … von der Besitzgesellschaft. Die dafür gezahlte Pacht/Miete sind Betriebsausgaben, welche den Gewinn mindern. </a:t>
            </a:r>
          </a:p>
          <a:p>
            <a:pPr lvl="2">
              <a:lnSpc>
                <a:spcPct val="80000"/>
              </a:lnSpc>
              <a:buNone/>
            </a:pPr>
            <a:r>
              <a:rPr lang="de-DE" sz="1800" b="1" kern="0" dirty="0">
                <a:solidFill>
                  <a:schemeClr val="accent6">
                    <a:lumMod val="50000"/>
                  </a:schemeClr>
                </a:solidFill>
                <a:effectLst/>
              </a:rPr>
              <a:t> </a:t>
            </a:r>
          </a:p>
          <a:p>
            <a:pPr lvl="2">
              <a:lnSpc>
                <a:spcPct val="80000"/>
              </a:lnSpc>
              <a:buNone/>
            </a:pPr>
            <a:endParaRPr lang="de-DE" sz="1800" b="1" kern="0" dirty="0">
              <a:solidFill>
                <a:schemeClr val="accent6">
                  <a:lumMod val="50000"/>
                </a:schemeClr>
              </a:solidFill>
              <a:effectLst/>
            </a:endParaRPr>
          </a:p>
          <a:p>
            <a:pPr>
              <a:buFont typeface="Wingdings" pitchFamily="2" charset="2"/>
              <a:buNone/>
            </a:pPr>
            <a:endParaRPr lang="de-DE" sz="1800" b="1" kern="0" dirty="0">
              <a:solidFill>
                <a:schemeClr val="accent6">
                  <a:lumMod val="50000"/>
                </a:schemeClr>
              </a:solidFill>
              <a:effectLst/>
            </a:endParaRPr>
          </a:p>
        </p:txBody>
      </p:sp>
    </p:spTree>
    <p:extLst>
      <p:ext uri="{BB962C8B-B14F-4D97-AF65-F5344CB8AC3E}">
        <p14:creationId xmlns:p14="http://schemas.microsoft.com/office/powerpoint/2010/main" val="37133677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7" name="Abgerundetes Rechteck 6"/>
          <p:cNvSpPr/>
          <p:nvPr/>
        </p:nvSpPr>
        <p:spPr>
          <a:xfrm>
            <a:off x="827583" y="2708920"/>
            <a:ext cx="7707263" cy="2553891"/>
          </a:xfrm>
          <a:prstGeom prst="round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7200" b="1" dirty="0" smtClean="0">
                <a:solidFill>
                  <a:schemeClr val="tx1"/>
                </a:solidFill>
              </a:rPr>
              <a:t>Sonstige Rechtsformen</a:t>
            </a:r>
            <a:endParaRPr lang="de-DE" sz="7200" b="1" dirty="0">
              <a:solidFill>
                <a:schemeClr val="tx1"/>
              </a:solidFill>
            </a:endParaRPr>
          </a:p>
        </p:txBody>
      </p:sp>
      <p:sp>
        <p:nvSpPr>
          <p:cNvPr id="9" name="Textfeld 8"/>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Tree>
    <p:extLst>
      <p:ext uri="{BB962C8B-B14F-4D97-AF65-F5344CB8AC3E}">
        <p14:creationId xmlns:p14="http://schemas.microsoft.com/office/powerpoint/2010/main" val="4368177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1484802" name="Rectangle 2"/>
          <p:cNvSpPr>
            <a:spLocks noGrp="1" noChangeArrowheads="1"/>
          </p:cNvSpPr>
          <p:nvPr>
            <p:ph type="body" idx="1"/>
          </p:nvPr>
        </p:nvSpPr>
        <p:spPr>
          <a:xfrm>
            <a:off x="-79535" y="2047995"/>
            <a:ext cx="2824910" cy="823391"/>
          </a:xfrm>
        </p:spPr>
        <p:txBody>
          <a:bodyPr/>
          <a:lstStyle/>
          <a:p>
            <a:pPr lvl="1" algn="just">
              <a:lnSpc>
                <a:spcPct val="80000"/>
              </a:lnSpc>
              <a:buNone/>
            </a:pPr>
            <a:r>
              <a:rPr lang="de-DE" sz="4000" b="1" kern="1200" dirty="0" smtClean="0">
                <a:solidFill>
                  <a:schemeClr val="accent6">
                    <a:lumMod val="50000"/>
                  </a:schemeClr>
                </a:solidFill>
                <a:effectLst/>
                <a:latin typeface="Garamond" pitchFamily="18" charset="0"/>
                <a:ea typeface="+mn-ea"/>
                <a:cs typeface="+mn-cs"/>
              </a:rPr>
              <a:t>Betrieb</a:t>
            </a:r>
            <a:endParaRPr lang="de-DE" sz="4000" b="1" dirty="0"/>
          </a:p>
        </p:txBody>
      </p:sp>
      <p:sp>
        <p:nvSpPr>
          <p:cNvPr id="7" name="Textfeld 6"/>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 Unternehmensformen und deren Einbindung</a:t>
            </a:r>
            <a:r>
              <a:rPr lang="de-DE" sz="2800" b="1" dirty="0" smtClean="0">
                <a:solidFill>
                  <a:schemeClr val="accent4">
                    <a:lumMod val="25000"/>
                  </a:schemeClr>
                </a:solidFill>
              </a:rPr>
              <a:t>	</a:t>
            </a:r>
            <a:endParaRPr lang="de-DE" dirty="0"/>
          </a:p>
        </p:txBody>
      </p:sp>
      <p:sp>
        <p:nvSpPr>
          <p:cNvPr id="9" name="Rectangle 2"/>
          <p:cNvSpPr txBox="1">
            <a:spLocks noChangeArrowheads="1"/>
          </p:cNvSpPr>
          <p:nvPr/>
        </p:nvSpPr>
        <p:spPr bwMode="auto">
          <a:xfrm>
            <a:off x="1187624" y="2958516"/>
            <a:ext cx="4824536" cy="82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accent4">
                    <a:lumMod val="50000"/>
                  </a:schemeClr>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accent4">
                    <a:lumMod val="50000"/>
                  </a:schemeClr>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accent4">
                    <a:lumMod val="50000"/>
                  </a:schemeClr>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accent4">
                    <a:lumMod val="50000"/>
                  </a:schemeClr>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lvl="1" algn="just">
              <a:lnSpc>
                <a:spcPct val="80000"/>
              </a:lnSpc>
              <a:buFont typeface="Wingdings" pitchFamily="2" charset="2"/>
              <a:buNone/>
            </a:pPr>
            <a:r>
              <a:rPr lang="de-DE" sz="4000" b="1" kern="1200" dirty="0" smtClean="0">
                <a:solidFill>
                  <a:schemeClr val="accent6">
                    <a:lumMod val="50000"/>
                  </a:schemeClr>
                </a:solidFill>
                <a:effectLst/>
                <a:latin typeface="Garamond" pitchFamily="18" charset="0"/>
                <a:ea typeface="+mn-ea"/>
                <a:cs typeface="+mn-cs"/>
              </a:rPr>
              <a:t>Unternehmen</a:t>
            </a:r>
          </a:p>
        </p:txBody>
      </p:sp>
      <p:sp>
        <p:nvSpPr>
          <p:cNvPr id="11" name="Rectangle 2"/>
          <p:cNvSpPr txBox="1">
            <a:spLocks noChangeArrowheads="1"/>
          </p:cNvSpPr>
          <p:nvPr/>
        </p:nvSpPr>
        <p:spPr bwMode="auto">
          <a:xfrm>
            <a:off x="5136739" y="4331550"/>
            <a:ext cx="2520280" cy="82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accent4">
                    <a:lumMod val="50000"/>
                  </a:schemeClr>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accent4">
                    <a:lumMod val="50000"/>
                  </a:schemeClr>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accent4">
                    <a:lumMod val="50000"/>
                  </a:schemeClr>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accent4">
                    <a:lumMod val="50000"/>
                  </a:schemeClr>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lvl="1" algn="just">
              <a:lnSpc>
                <a:spcPct val="80000"/>
              </a:lnSpc>
              <a:buFont typeface="Wingdings" pitchFamily="2" charset="2"/>
              <a:buNone/>
            </a:pPr>
            <a:r>
              <a:rPr lang="de-DE" sz="4000" b="1" kern="1200" dirty="0" smtClean="0">
                <a:solidFill>
                  <a:schemeClr val="accent6">
                    <a:lumMod val="50000"/>
                  </a:schemeClr>
                </a:solidFill>
                <a:effectLst/>
                <a:latin typeface="Garamond" pitchFamily="18" charset="0"/>
              </a:rPr>
              <a:t>Firma</a:t>
            </a:r>
            <a:endParaRPr lang="de-DE" sz="4000" b="1" kern="0" dirty="0"/>
          </a:p>
        </p:txBody>
      </p:sp>
      <p:sp>
        <p:nvSpPr>
          <p:cNvPr id="12" name="Rectangle 2"/>
          <p:cNvSpPr txBox="1">
            <a:spLocks noChangeArrowheads="1"/>
          </p:cNvSpPr>
          <p:nvPr/>
        </p:nvSpPr>
        <p:spPr bwMode="auto">
          <a:xfrm>
            <a:off x="683568" y="5894353"/>
            <a:ext cx="3312368" cy="82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accent4">
                    <a:lumMod val="50000"/>
                  </a:schemeClr>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accent4">
                    <a:lumMod val="50000"/>
                  </a:schemeClr>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accent4">
                    <a:lumMod val="50000"/>
                  </a:schemeClr>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accent4">
                    <a:lumMod val="50000"/>
                  </a:schemeClr>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lvl="1" algn="just">
              <a:lnSpc>
                <a:spcPct val="80000"/>
              </a:lnSpc>
              <a:buFont typeface="Wingdings" pitchFamily="2" charset="2"/>
              <a:buNone/>
            </a:pPr>
            <a:r>
              <a:rPr lang="de-DE" sz="4000" b="1" kern="1200" dirty="0" smtClean="0">
                <a:solidFill>
                  <a:schemeClr val="accent6">
                    <a:lumMod val="50000"/>
                  </a:schemeClr>
                </a:solidFill>
                <a:effectLst/>
                <a:latin typeface="Garamond" pitchFamily="18" charset="0"/>
              </a:rPr>
              <a:t>Klitsche</a:t>
            </a:r>
            <a:endParaRPr lang="de-DE" sz="4000" b="1" kern="0" dirty="0"/>
          </a:p>
        </p:txBody>
      </p:sp>
      <p:sp>
        <p:nvSpPr>
          <p:cNvPr id="3" name="Textfeld 2"/>
          <p:cNvSpPr txBox="1"/>
          <p:nvPr/>
        </p:nvSpPr>
        <p:spPr>
          <a:xfrm>
            <a:off x="916882" y="3462903"/>
            <a:ext cx="7166219" cy="683264"/>
          </a:xfrm>
          <a:prstGeom prst="rect">
            <a:avLst/>
          </a:prstGeom>
          <a:noFill/>
        </p:spPr>
        <p:txBody>
          <a:bodyPr wrap="square" rtlCol="0">
            <a:spAutoFit/>
          </a:bodyPr>
          <a:lstStyle/>
          <a:p>
            <a:pPr marL="742950" lvl="1" indent="-285750">
              <a:lnSpc>
                <a:spcPct val="80000"/>
              </a:lnSpc>
              <a:spcBef>
                <a:spcPct val="20000"/>
              </a:spcBef>
              <a:buClr>
                <a:schemeClr val="accent2"/>
              </a:buClr>
              <a:buSzPct val="70000"/>
            </a:pPr>
            <a:r>
              <a:rPr lang="de-DE" sz="2400" b="1" dirty="0" smtClean="0">
                <a:solidFill>
                  <a:schemeClr val="accent6">
                    <a:lumMod val="50000"/>
                  </a:schemeClr>
                </a:solidFill>
              </a:rPr>
              <a:t>	</a:t>
            </a:r>
            <a:r>
              <a:rPr lang="de-DE" sz="2000" b="1" dirty="0" smtClean="0">
                <a:solidFill>
                  <a:schemeClr val="accent6">
                    <a:lumMod val="50000"/>
                  </a:schemeClr>
                </a:solidFill>
              </a:rPr>
              <a:t>mit </a:t>
            </a:r>
            <a:r>
              <a:rPr lang="de-DE" sz="2000" b="1" dirty="0">
                <a:solidFill>
                  <a:schemeClr val="accent6">
                    <a:lumMod val="50000"/>
                  </a:schemeClr>
                </a:solidFill>
              </a:rPr>
              <a:t>seinen verschiedenen Gesellschaftsformen als </a:t>
            </a:r>
            <a:r>
              <a:rPr lang="de-DE" sz="2000" b="1" dirty="0" smtClean="0">
                <a:solidFill>
                  <a:schemeClr val="accent6">
                    <a:lumMod val="50000"/>
                  </a:schemeClr>
                </a:solidFill>
              </a:rPr>
              <a:t>rechtlicher Rahmen </a:t>
            </a:r>
            <a:r>
              <a:rPr lang="de-DE" sz="2000" b="1" dirty="0">
                <a:solidFill>
                  <a:schemeClr val="accent6">
                    <a:lumMod val="50000"/>
                  </a:schemeClr>
                </a:solidFill>
              </a:rPr>
              <a:t>eines oder mehrerer </a:t>
            </a:r>
            <a:r>
              <a:rPr lang="de-DE" sz="2000" b="1" dirty="0" smtClean="0">
                <a:solidFill>
                  <a:schemeClr val="accent6">
                    <a:lumMod val="50000"/>
                  </a:schemeClr>
                </a:solidFill>
              </a:rPr>
              <a:t>Betriebe</a:t>
            </a:r>
            <a:r>
              <a:rPr lang="de-DE" sz="2400" b="1" dirty="0" smtClean="0">
                <a:solidFill>
                  <a:schemeClr val="accent6">
                    <a:lumMod val="50000"/>
                  </a:schemeClr>
                </a:solidFill>
              </a:rPr>
              <a:t>.</a:t>
            </a:r>
            <a:endParaRPr lang="de-DE" sz="2400" b="1" dirty="0">
              <a:solidFill>
                <a:schemeClr val="accent6">
                  <a:lumMod val="50000"/>
                </a:schemeClr>
              </a:solidFill>
            </a:endParaRPr>
          </a:p>
        </p:txBody>
      </p:sp>
      <p:sp>
        <p:nvSpPr>
          <p:cNvPr id="13" name="Textfeld 12"/>
          <p:cNvSpPr txBox="1"/>
          <p:nvPr/>
        </p:nvSpPr>
        <p:spPr>
          <a:xfrm>
            <a:off x="2123728" y="4750163"/>
            <a:ext cx="6624737" cy="644472"/>
          </a:xfrm>
          <a:prstGeom prst="rect">
            <a:avLst/>
          </a:prstGeom>
          <a:noFill/>
        </p:spPr>
        <p:txBody>
          <a:bodyPr wrap="square" rtlCol="0">
            <a:spAutoFit/>
          </a:bodyPr>
          <a:lstStyle/>
          <a:p>
            <a:pPr marL="742950" lvl="1" indent="-285750">
              <a:lnSpc>
                <a:spcPct val="80000"/>
              </a:lnSpc>
              <a:spcBef>
                <a:spcPct val="20000"/>
              </a:spcBef>
              <a:buClr>
                <a:schemeClr val="accent2"/>
              </a:buClr>
              <a:buSzPct val="70000"/>
            </a:pPr>
            <a:r>
              <a:rPr lang="de-DE" sz="2400" b="1" dirty="0" smtClean="0">
                <a:solidFill>
                  <a:schemeClr val="accent6">
                    <a:lumMod val="50000"/>
                  </a:schemeClr>
                </a:solidFill>
              </a:rPr>
              <a:t>	</a:t>
            </a:r>
            <a:r>
              <a:rPr lang="de-DE" sz="2000" b="1" dirty="0" smtClean="0">
                <a:solidFill>
                  <a:schemeClr val="accent6">
                    <a:lumMod val="50000"/>
                  </a:schemeClr>
                </a:solidFill>
              </a:rPr>
              <a:t>als Name des Kaufmanns, unter dem er seine Geschäfte betreibt – klagt und verklagt werden kann.</a:t>
            </a:r>
            <a:endParaRPr lang="de-DE" sz="2000" b="1" dirty="0">
              <a:solidFill>
                <a:schemeClr val="accent6">
                  <a:lumMod val="50000"/>
                </a:schemeClr>
              </a:solidFill>
            </a:endParaRPr>
          </a:p>
        </p:txBody>
      </p:sp>
      <p:sp>
        <p:nvSpPr>
          <p:cNvPr id="14" name="Textfeld 13"/>
          <p:cNvSpPr txBox="1"/>
          <p:nvPr/>
        </p:nvSpPr>
        <p:spPr>
          <a:xfrm>
            <a:off x="1547664" y="2054822"/>
            <a:ext cx="6771159" cy="634020"/>
          </a:xfrm>
          <a:prstGeom prst="rect">
            <a:avLst/>
          </a:prstGeom>
          <a:noFill/>
        </p:spPr>
        <p:txBody>
          <a:bodyPr wrap="square" rtlCol="0">
            <a:spAutoFit/>
          </a:bodyPr>
          <a:lstStyle/>
          <a:p>
            <a:pPr marL="742950" lvl="1" indent="-285750">
              <a:lnSpc>
                <a:spcPct val="80000"/>
              </a:lnSpc>
              <a:spcBef>
                <a:spcPct val="20000"/>
              </a:spcBef>
              <a:buClr>
                <a:schemeClr val="accent2"/>
              </a:buClr>
              <a:buSzPct val="70000"/>
            </a:pPr>
            <a:r>
              <a:rPr lang="de-DE" sz="2400" b="1" dirty="0" smtClean="0">
                <a:solidFill>
                  <a:schemeClr val="accent6">
                    <a:lumMod val="50000"/>
                  </a:schemeClr>
                </a:solidFill>
              </a:rPr>
              <a:t>	</a:t>
            </a:r>
            <a:r>
              <a:rPr lang="de-DE" sz="2000" b="1" dirty="0" smtClean="0">
                <a:solidFill>
                  <a:schemeClr val="accent6">
                    <a:lumMod val="50000"/>
                  </a:schemeClr>
                </a:solidFill>
              </a:rPr>
              <a:t>als planvoll organisierte Wirtschaftseinheit und Ort der Leistungserstellung (Produktionsstätte).</a:t>
            </a:r>
            <a:endParaRPr lang="de-DE" sz="2000" b="1" dirty="0">
              <a:solidFill>
                <a:schemeClr val="accent6">
                  <a:lumMod val="50000"/>
                </a:schemeClr>
              </a:solidFill>
            </a:endParaRPr>
          </a:p>
        </p:txBody>
      </p:sp>
      <p:sp>
        <p:nvSpPr>
          <p:cNvPr id="15" name="Textfeld 14"/>
          <p:cNvSpPr txBox="1"/>
          <p:nvPr/>
        </p:nvSpPr>
        <p:spPr>
          <a:xfrm>
            <a:off x="2319084" y="5845214"/>
            <a:ext cx="5061228" cy="644472"/>
          </a:xfrm>
          <a:prstGeom prst="rect">
            <a:avLst/>
          </a:prstGeom>
          <a:noFill/>
        </p:spPr>
        <p:txBody>
          <a:bodyPr wrap="square" rtlCol="0">
            <a:spAutoFit/>
          </a:bodyPr>
          <a:lstStyle/>
          <a:p>
            <a:pPr marL="742950" lvl="1" indent="-285750">
              <a:lnSpc>
                <a:spcPct val="80000"/>
              </a:lnSpc>
              <a:spcBef>
                <a:spcPct val="20000"/>
              </a:spcBef>
              <a:buClr>
                <a:schemeClr val="accent2"/>
              </a:buClr>
              <a:buSzPct val="70000"/>
            </a:pPr>
            <a:r>
              <a:rPr lang="de-DE" sz="2400" b="1" dirty="0" smtClean="0">
                <a:solidFill>
                  <a:schemeClr val="accent6">
                    <a:lumMod val="50000"/>
                  </a:schemeClr>
                </a:solidFill>
              </a:rPr>
              <a:t>	</a:t>
            </a:r>
            <a:r>
              <a:rPr lang="de-DE" sz="2000" b="1" dirty="0">
                <a:solidFill>
                  <a:srgbClr val="FF0000"/>
                </a:solidFill>
              </a:rPr>
              <a:t>die als Begriff betriebswirtschaftlich </a:t>
            </a:r>
            <a:r>
              <a:rPr lang="de-DE" sz="2000" b="1" dirty="0" smtClean="0">
                <a:solidFill>
                  <a:srgbClr val="FF0000"/>
                </a:solidFill>
              </a:rPr>
              <a:t>KEINERLEI </a:t>
            </a:r>
            <a:r>
              <a:rPr lang="de-DE" sz="2000" b="1" dirty="0">
                <a:solidFill>
                  <a:srgbClr val="FF0000"/>
                </a:solidFill>
              </a:rPr>
              <a:t>Bedeutung </a:t>
            </a:r>
            <a:r>
              <a:rPr lang="de-DE" sz="2000" b="1" dirty="0" smtClean="0">
                <a:solidFill>
                  <a:srgbClr val="FF0000"/>
                </a:solidFill>
              </a:rPr>
              <a:t>hat.</a:t>
            </a:r>
            <a:endParaRPr lang="de-DE" sz="2000" b="1" dirty="0">
              <a:solidFill>
                <a:srgbClr val="FF0000"/>
              </a:solidFill>
            </a:endParaRPr>
          </a:p>
        </p:txBody>
      </p:sp>
      <p:pic>
        <p:nvPicPr>
          <p:cNvPr id="2676740" name="Picture 4" descr="http://img4.wikia.nocookie.net/__cb20121102134202/merlin/de/images/6/69/Ausrufezeichen_(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80312" y="5642254"/>
            <a:ext cx="1436439" cy="847432"/>
          </a:xfrm>
          <a:prstGeom prst="rect">
            <a:avLst/>
          </a:prstGeom>
          <a:noFill/>
          <a:extLst>
            <a:ext uri="{909E8E84-426E-40DD-AFC4-6F175D3DCCD1}">
              <a14:hiddenFill xmlns:a14="http://schemas.microsoft.com/office/drawing/2010/main">
                <a:solidFill>
                  <a:srgbClr val="FFFFFF"/>
                </a:solidFill>
              </a14:hiddenFill>
            </a:ext>
          </a:extLst>
        </p:spPr>
      </p:pic>
      <p:sp>
        <p:nvSpPr>
          <p:cNvPr id="17" name="Textfeld 16"/>
          <p:cNvSpPr txBox="1"/>
          <p:nvPr/>
        </p:nvSpPr>
        <p:spPr>
          <a:xfrm>
            <a:off x="1624112" y="1510384"/>
            <a:ext cx="5724128" cy="461665"/>
          </a:xfrm>
          <a:prstGeom prst="rect">
            <a:avLst/>
          </a:prstGeom>
          <a:noFill/>
        </p:spPr>
        <p:txBody>
          <a:bodyPr wrap="square" rtlCol="0">
            <a:spAutoFit/>
          </a:bodyPr>
          <a:lstStyle/>
          <a:p>
            <a:r>
              <a:rPr lang="de-DE" sz="2400" b="1" dirty="0" smtClean="0"/>
              <a:t>Begriffsdefinition</a:t>
            </a:r>
            <a:endParaRPr lang="de-DE" sz="2400" b="1" dirty="0"/>
          </a:p>
        </p:txBody>
      </p:sp>
    </p:spTree>
    <p:extLst>
      <p:ext uri="{BB962C8B-B14F-4D97-AF65-F5344CB8AC3E}">
        <p14:creationId xmlns:p14="http://schemas.microsoft.com/office/powerpoint/2010/main" val="6671850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nodeType="withEffect">
                                  <p:stCondLst>
                                    <p:cond delay="0"/>
                                  </p:stCondLst>
                                  <p:childTnLst>
                                    <p:set>
                                      <p:cBhvr>
                                        <p:cTn id="24" dur="1" fill="hold">
                                          <p:stCondLst>
                                            <p:cond delay="0"/>
                                          </p:stCondLst>
                                        </p:cTn>
                                        <p:tgtEl>
                                          <p:spTgt spid="2676740"/>
                                        </p:tgtEl>
                                        <p:attrNameLst>
                                          <p:attrName>style.visibility</p:attrName>
                                        </p:attrNameLst>
                                      </p:cBhvr>
                                      <p:to>
                                        <p:strVal val="visible"/>
                                      </p:to>
                                    </p:set>
                                    <p:animEffect transition="in" filter="wipe(down)">
                                      <p:cBhvr>
                                        <p:cTn id="25" dur="500"/>
                                        <p:tgtEl>
                                          <p:spTgt spid="267674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5"/>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26767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13" grpId="0"/>
      <p:bldP spid="14" grpId="0"/>
      <p:bldP spid="15" grpId="0"/>
      <p:bldP spid="15"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9" name="Textfeld 8"/>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15" name="Textfeld 14"/>
          <p:cNvSpPr txBox="1"/>
          <p:nvPr/>
        </p:nvSpPr>
        <p:spPr>
          <a:xfrm>
            <a:off x="1624112" y="1510384"/>
            <a:ext cx="6548288" cy="461665"/>
          </a:xfrm>
          <a:prstGeom prst="rect">
            <a:avLst/>
          </a:prstGeom>
          <a:noFill/>
        </p:spPr>
        <p:txBody>
          <a:bodyPr wrap="square" rtlCol="0">
            <a:spAutoFit/>
          </a:bodyPr>
          <a:lstStyle/>
          <a:p>
            <a:r>
              <a:rPr lang="de-DE" sz="2400" b="1" dirty="0" smtClean="0"/>
              <a:t>Genossenschaft</a:t>
            </a:r>
            <a:endParaRPr lang="de-DE" sz="2400" b="1" dirty="0">
              <a:solidFill>
                <a:schemeClr val="tx2">
                  <a:lumMod val="10000"/>
                </a:schemeClr>
              </a:solidFill>
            </a:endParaRPr>
          </a:p>
        </p:txBody>
      </p:sp>
      <p:sp>
        <p:nvSpPr>
          <p:cNvPr id="16" name="Abgerundetes Rechteck 15"/>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Mischformen</a:t>
            </a:r>
            <a:endParaRPr lang="de-DE" sz="2000" b="1" dirty="0">
              <a:solidFill>
                <a:schemeClr val="tx1"/>
              </a:solidFill>
            </a:endParaRPr>
          </a:p>
        </p:txBody>
      </p:sp>
      <p:sp>
        <p:nvSpPr>
          <p:cNvPr id="17" name="Rectangle 3"/>
          <p:cNvSpPr txBox="1">
            <a:spLocks noChangeArrowheads="1"/>
          </p:cNvSpPr>
          <p:nvPr/>
        </p:nvSpPr>
        <p:spPr bwMode="auto">
          <a:xfrm>
            <a:off x="-151136" y="2875073"/>
            <a:ext cx="9172310" cy="4887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accent4">
                    <a:lumMod val="50000"/>
                  </a:schemeClr>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accent4">
                    <a:lumMod val="50000"/>
                  </a:schemeClr>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accent4">
                    <a:lumMod val="50000"/>
                  </a:schemeClr>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accent4">
                    <a:lumMod val="50000"/>
                  </a:schemeClr>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just">
              <a:lnSpc>
                <a:spcPct val="80000"/>
              </a:lnSpc>
              <a:buNone/>
            </a:pPr>
            <a:r>
              <a:rPr lang="de-DE" sz="1800" b="1" kern="0" dirty="0" smtClean="0">
                <a:solidFill>
                  <a:schemeClr val="accent6">
                    <a:lumMod val="50000"/>
                  </a:schemeClr>
                </a:solidFill>
                <a:effectLst/>
              </a:rPr>
              <a:t>	Die </a:t>
            </a:r>
            <a:r>
              <a:rPr lang="de-DE" sz="1800" b="1" kern="0" dirty="0">
                <a:solidFill>
                  <a:schemeClr val="accent6">
                    <a:lumMod val="50000"/>
                  </a:schemeClr>
                </a:solidFill>
                <a:effectLst/>
              </a:rPr>
              <a:t>Genossen bilden das beschlussfassende </a:t>
            </a:r>
            <a:r>
              <a:rPr lang="de-DE" sz="1800" b="1" kern="0" dirty="0" smtClean="0">
                <a:solidFill>
                  <a:schemeClr val="accent6">
                    <a:lumMod val="50000"/>
                  </a:schemeClr>
                </a:solidFill>
                <a:effectLst/>
              </a:rPr>
              <a:t>Organ, die </a:t>
            </a:r>
            <a:r>
              <a:rPr lang="de-DE" sz="1800" b="1" kern="0" dirty="0">
                <a:solidFill>
                  <a:schemeClr val="accent6">
                    <a:lumMod val="50000"/>
                  </a:schemeClr>
                </a:solidFill>
                <a:effectLst/>
              </a:rPr>
              <a:t>so </a:t>
            </a:r>
            <a:r>
              <a:rPr lang="de-DE" sz="1800" b="1" kern="0" dirty="0" smtClean="0">
                <a:solidFill>
                  <a:schemeClr val="accent6">
                    <a:lumMod val="50000"/>
                  </a:schemeClr>
                </a:solidFill>
                <a:effectLst/>
              </a:rPr>
              <a:t>genannte Generalversammlung</a:t>
            </a:r>
            <a:r>
              <a:rPr lang="de-DE" sz="1800" b="1" kern="0" dirty="0">
                <a:solidFill>
                  <a:schemeClr val="accent6">
                    <a:lumMod val="50000"/>
                  </a:schemeClr>
                </a:solidFill>
                <a:effectLst/>
              </a:rPr>
              <a:t>: Sie wählt </a:t>
            </a:r>
            <a:r>
              <a:rPr lang="de-DE" sz="1800" b="1" kern="0" dirty="0" smtClean="0">
                <a:solidFill>
                  <a:schemeClr val="accent6">
                    <a:lumMod val="50000"/>
                  </a:schemeClr>
                </a:solidFill>
                <a:effectLst/>
              </a:rPr>
              <a:t>nicht </a:t>
            </a:r>
            <a:r>
              <a:rPr lang="de-DE" sz="1800" b="1" kern="0" dirty="0">
                <a:solidFill>
                  <a:schemeClr val="accent6">
                    <a:lumMod val="50000"/>
                  </a:schemeClr>
                </a:solidFill>
                <a:effectLst/>
              </a:rPr>
              <a:t>nur den Vorstand, sondern auch den </a:t>
            </a:r>
            <a:r>
              <a:rPr lang="de-DE" sz="1800" b="1" kern="0" dirty="0" smtClean="0">
                <a:solidFill>
                  <a:schemeClr val="accent6">
                    <a:lumMod val="50000"/>
                  </a:schemeClr>
                </a:solidFill>
                <a:effectLst/>
              </a:rPr>
              <a:t>      </a:t>
            </a:r>
            <a:r>
              <a:rPr lang="de-DE" sz="1800" b="1" kern="0" dirty="0">
                <a:solidFill>
                  <a:schemeClr val="accent6">
                    <a:lumMod val="50000"/>
                  </a:schemeClr>
                </a:solidFill>
                <a:effectLst/>
              </a:rPr>
              <a:t>Aufsichtsrat, die Abstimmung erfolgt nicht </a:t>
            </a:r>
            <a:r>
              <a:rPr lang="de-DE" sz="1800" b="1" kern="0" dirty="0" smtClean="0">
                <a:solidFill>
                  <a:schemeClr val="accent6">
                    <a:lumMod val="50000"/>
                  </a:schemeClr>
                </a:solidFill>
                <a:effectLst/>
              </a:rPr>
              <a:t>nach Geschäftsanteilen</a:t>
            </a:r>
            <a:r>
              <a:rPr lang="de-DE" sz="1800" b="1" kern="0" dirty="0">
                <a:solidFill>
                  <a:schemeClr val="accent6">
                    <a:lumMod val="50000"/>
                  </a:schemeClr>
                </a:solidFill>
                <a:effectLst/>
              </a:rPr>
              <a:t>, sondern nach Köpfen. </a:t>
            </a:r>
          </a:p>
          <a:p>
            <a:pPr lvl="2">
              <a:lnSpc>
                <a:spcPct val="80000"/>
              </a:lnSpc>
              <a:buNone/>
            </a:pPr>
            <a:endParaRPr lang="de-DE" sz="1800" b="1" kern="0" dirty="0" smtClean="0">
              <a:solidFill>
                <a:schemeClr val="accent6">
                  <a:lumMod val="50000"/>
                </a:schemeClr>
              </a:solidFill>
              <a:effectLst/>
            </a:endParaRPr>
          </a:p>
          <a:p>
            <a:pPr lvl="2">
              <a:lnSpc>
                <a:spcPct val="80000"/>
              </a:lnSpc>
              <a:buNone/>
            </a:pPr>
            <a:endParaRPr lang="de-DE" sz="1800" b="1" kern="0" dirty="0">
              <a:solidFill>
                <a:schemeClr val="accent6">
                  <a:lumMod val="50000"/>
                </a:schemeClr>
              </a:solidFill>
              <a:effectLst/>
            </a:endParaRPr>
          </a:p>
          <a:p>
            <a:pPr lvl="2">
              <a:lnSpc>
                <a:spcPct val="80000"/>
              </a:lnSpc>
              <a:buNone/>
            </a:pPr>
            <a:r>
              <a:rPr lang="de-DE" sz="1800" b="1" u="sng" kern="0" dirty="0" smtClean="0">
                <a:solidFill>
                  <a:schemeClr val="accent6">
                    <a:lumMod val="50000"/>
                  </a:schemeClr>
                </a:solidFill>
                <a:effectLst/>
              </a:rPr>
              <a:t>Gründung</a:t>
            </a:r>
            <a:r>
              <a:rPr lang="de-DE" sz="1800" b="1" u="sng" kern="0" dirty="0">
                <a:solidFill>
                  <a:schemeClr val="accent6">
                    <a:lumMod val="50000"/>
                  </a:schemeClr>
                </a:solidFill>
                <a:effectLst/>
              </a:rPr>
              <a:t>:</a:t>
            </a:r>
          </a:p>
          <a:p>
            <a:pPr lvl="2">
              <a:lnSpc>
                <a:spcPct val="80000"/>
              </a:lnSpc>
              <a:buNone/>
            </a:pPr>
            <a:r>
              <a:rPr lang="de-DE" sz="1800" b="1" kern="0" dirty="0">
                <a:solidFill>
                  <a:schemeClr val="accent6">
                    <a:lumMod val="50000"/>
                  </a:schemeClr>
                </a:solidFill>
                <a:effectLst/>
              </a:rPr>
              <a:t>	  </a:t>
            </a:r>
            <a:r>
              <a:rPr lang="de-DE" sz="1800" b="1" kern="0" dirty="0" smtClean="0">
                <a:solidFill>
                  <a:schemeClr val="accent6">
                    <a:lumMod val="50000"/>
                  </a:schemeClr>
                </a:solidFill>
                <a:effectLst/>
              </a:rPr>
              <a:t>  Mindestens </a:t>
            </a:r>
            <a:r>
              <a:rPr lang="de-DE" sz="1800" b="1" kern="0" dirty="0">
                <a:solidFill>
                  <a:schemeClr val="accent6">
                    <a:lumMod val="50000"/>
                  </a:schemeClr>
                </a:solidFill>
                <a:effectLst/>
              </a:rPr>
              <a:t>7 Gründer</a:t>
            </a:r>
          </a:p>
          <a:p>
            <a:pPr lvl="3">
              <a:lnSpc>
                <a:spcPct val="80000"/>
              </a:lnSpc>
            </a:pPr>
            <a:r>
              <a:rPr lang="de-DE" sz="1800" b="1" kern="0" dirty="0">
                <a:solidFill>
                  <a:schemeClr val="accent6">
                    <a:lumMod val="50000"/>
                  </a:schemeClr>
                </a:solidFill>
                <a:effectLst/>
              </a:rPr>
              <a:t>Satzung ist vorgeschrieben</a:t>
            </a:r>
          </a:p>
          <a:p>
            <a:pPr lvl="3">
              <a:lnSpc>
                <a:spcPct val="80000"/>
              </a:lnSpc>
            </a:pPr>
            <a:r>
              <a:rPr lang="de-DE" sz="1800" b="1" kern="0" dirty="0">
                <a:solidFill>
                  <a:schemeClr val="accent6">
                    <a:lumMod val="50000"/>
                  </a:schemeClr>
                </a:solidFill>
                <a:effectLst/>
              </a:rPr>
              <a:t>Eintrag ins Genossenschaftsregister</a:t>
            </a:r>
          </a:p>
          <a:p>
            <a:pPr lvl="3">
              <a:lnSpc>
                <a:spcPct val="80000"/>
              </a:lnSpc>
            </a:pPr>
            <a:endParaRPr lang="de-DE" sz="1800" b="1" kern="0" dirty="0">
              <a:solidFill>
                <a:schemeClr val="accent6">
                  <a:lumMod val="50000"/>
                </a:schemeClr>
              </a:solidFill>
              <a:effectLst/>
            </a:endParaRPr>
          </a:p>
          <a:p>
            <a:pPr>
              <a:buFont typeface="Wingdings" pitchFamily="2" charset="2"/>
              <a:buNone/>
            </a:pPr>
            <a:endParaRPr lang="de-DE" sz="1800" b="1" kern="0" dirty="0">
              <a:solidFill>
                <a:schemeClr val="accent6">
                  <a:lumMod val="50000"/>
                </a:schemeClr>
              </a:solidFill>
              <a:effectLst/>
            </a:endParaRPr>
          </a:p>
        </p:txBody>
      </p:sp>
    </p:spTree>
    <p:extLst>
      <p:ext uri="{BB962C8B-B14F-4D97-AF65-F5344CB8AC3E}">
        <p14:creationId xmlns:p14="http://schemas.microsoft.com/office/powerpoint/2010/main" val="29790552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9" name="Textfeld 8"/>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15" name="Textfeld 14"/>
          <p:cNvSpPr txBox="1"/>
          <p:nvPr/>
        </p:nvSpPr>
        <p:spPr>
          <a:xfrm>
            <a:off x="1624112" y="1510384"/>
            <a:ext cx="6548288" cy="461665"/>
          </a:xfrm>
          <a:prstGeom prst="rect">
            <a:avLst/>
          </a:prstGeom>
          <a:noFill/>
        </p:spPr>
        <p:txBody>
          <a:bodyPr wrap="square" rtlCol="0">
            <a:spAutoFit/>
          </a:bodyPr>
          <a:lstStyle/>
          <a:p>
            <a:r>
              <a:rPr lang="de-DE" sz="2400" b="1" dirty="0" smtClean="0"/>
              <a:t>Genossenschaft</a:t>
            </a:r>
            <a:endParaRPr lang="de-DE" sz="2400" b="1" dirty="0">
              <a:solidFill>
                <a:schemeClr val="tx2">
                  <a:lumMod val="10000"/>
                </a:schemeClr>
              </a:solidFill>
            </a:endParaRPr>
          </a:p>
        </p:txBody>
      </p:sp>
      <p:sp>
        <p:nvSpPr>
          <p:cNvPr id="16" name="Abgerundetes Rechteck 15"/>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Sonstige</a:t>
            </a:r>
            <a:endParaRPr lang="de-DE" sz="2000" b="1" dirty="0">
              <a:solidFill>
                <a:schemeClr val="tx1"/>
              </a:solidFill>
            </a:endParaRPr>
          </a:p>
        </p:txBody>
      </p:sp>
      <p:sp>
        <p:nvSpPr>
          <p:cNvPr id="17" name="Rectangle 3"/>
          <p:cNvSpPr txBox="1">
            <a:spLocks noChangeArrowheads="1"/>
          </p:cNvSpPr>
          <p:nvPr/>
        </p:nvSpPr>
        <p:spPr bwMode="auto">
          <a:xfrm>
            <a:off x="-163446" y="2102094"/>
            <a:ext cx="9172310" cy="4887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accent4">
                    <a:lumMod val="50000"/>
                  </a:schemeClr>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accent4">
                    <a:lumMod val="50000"/>
                  </a:schemeClr>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accent4">
                    <a:lumMod val="50000"/>
                  </a:schemeClr>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accent4">
                    <a:lumMod val="50000"/>
                  </a:schemeClr>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just">
              <a:lnSpc>
                <a:spcPct val="80000"/>
              </a:lnSpc>
              <a:buNone/>
            </a:pPr>
            <a:r>
              <a:rPr lang="de-DE" sz="1800" b="1" kern="0" dirty="0" smtClean="0">
                <a:solidFill>
                  <a:schemeClr val="accent6">
                    <a:lumMod val="50000"/>
                  </a:schemeClr>
                </a:solidFill>
                <a:effectLst/>
              </a:rPr>
              <a:t>	</a:t>
            </a:r>
            <a:endParaRPr lang="de-DE" sz="1800" b="1" kern="0" dirty="0">
              <a:solidFill>
                <a:schemeClr val="accent6">
                  <a:lumMod val="50000"/>
                </a:schemeClr>
              </a:solidFill>
              <a:effectLst/>
            </a:endParaRPr>
          </a:p>
          <a:p>
            <a:pPr lvl="2">
              <a:lnSpc>
                <a:spcPct val="80000"/>
              </a:lnSpc>
              <a:buNone/>
            </a:pPr>
            <a:r>
              <a:rPr lang="de-DE" sz="1800" b="1" u="sng" kern="0" dirty="0">
                <a:solidFill>
                  <a:schemeClr val="accent6">
                    <a:lumMod val="50000"/>
                  </a:schemeClr>
                </a:solidFill>
                <a:effectLst/>
              </a:rPr>
              <a:t>Firmierung:</a:t>
            </a:r>
          </a:p>
          <a:p>
            <a:pPr lvl="2">
              <a:lnSpc>
                <a:spcPct val="80000"/>
              </a:lnSpc>
              <a:buNone/>
            </a:pPr>
            <a:r>
              <a:rPr lang="de-DE" sz="1800" b="1" kern="0" dirty="0">
                <a:solidFill>
                  <a:schemeClr val="accent6">
                    <a:lumMod val="50000"/>
                  </a:schemeClr>
                </a:solidFill>
                <a:effectLst/>
              </a:rPr>
              <a:t>	  Der Zusatz eG muss ersichtlich sein </a:t>
            </a:r>
          </a:p>
          <a:p>
            <a:pPr lvl="2">
              <a:lnSpc>
                <a:spcPct val="80000"/>
              </a:lnSpc>
              <a:buNone/>
            </a:pPr>
            <a:endParaRPr lang="de-DE" sz="1800" b="1" kern="0" dirty="0">
              <a:solidFill>
                <a:schemeClr val="accent6">
                  <a:lumMod val="50000"/>
                </a:schemeClr>
              </a:solidFill>
              <a:effectLst/>
            </a:endParaRPr>
          </a:p>
          <a:p>
            <a:pPr lvl="2">
              <a:lnSpc>
                <a:spcPct val="80000"/>
              </a:lnSpc>
              <a:buNone/>
            </a:pPr>
            <a:r>
              <a:rPr lang="de-DE" sz="1800" b="1" u="sng" kern="0" dirty="0">
                <a:solidFill>
                  <a:schemeClr val="accent6">
                    <a:lumMod val="50000"/>
                  </a:schemeClr>
                </a:solidFill>
                <a:effectLst/>
              </a:rPr>
              <a:t>Haftung:</a:t>
            </a:r>
          </a:p>
          <a:p>
            <a:pPr lvl="2">
              <a:lnSpc>
                <a:spcPct val="80000"/>
              </a:lnSpc>
              <a:buNone/>
            </a:pPr>
            <a:r>
              <a:rPr lang="de-DE" sz="1800" b="1" kern="0" dirty="0">
                <a:solidFill>
                  <a:schemeClr val="accent6">
                    <a:lumMod val="50000"/>
                  </a:schemeClr>
                </a:solidFill>
                <a:effectLst/>
              </a:rPr>
              <a:t>	  Nur mit dem Geschäftsguthaben </a:t>
            </a:r>
          </a:p>
          <a:p>
            <a:pPr lvl="3">
              <a:lnSpc>
                <a:spcPct val="80000"/>
              </a:lnSpc>
            </a:pPr>
            <a:endParaRPr lang="de-DE" sz="1800" b="1" kern="0" dirty="0">
              <a:solidFill>
                <a:schemeClr val="accent6">
                  <a:lumMod val="50000"/>
                </a:schemeClr>
              </a:solidFill>
              <a:effectLst/>
            </a:endParaRPr>
          </a:p>
          <a:p>
            <a:pPr lvl="2">
              <a:lnSpc>
                <a:spcPct val="80000"/>
              </a:lnSpc>
              <a:buNone/>
            </a:pPr>
            <a:r>
              <a:rPr lang="de-DE" sz="1800" b="1" u="sng" kern="0" dirty="0">
                <a:solidFill>
                  <a:schemeClr val="accent6">
                    <a:lumMod val="50000"/>
                  </a:schemeClr>
                </a:solidFill>
                <a:effectLst/>
              </a:rPr>
              <a:t>Vorteile:</a:t>
            </a:r>
          </a:p>
          <a:p>
            <a:pPr lvl="2">
              <a:lnSpc>
                <a:spcPct val="80000"/>
              </a:lnSpc>
              <a:buNone/>
            </a:pPr>
            <a:r>
              <a:rPr lang="de-DE" sz="1800" b="1" kern="0" dirty="0">
                <a:solidFill>
                  <a:schemeClr val="accent6">
                    <a:lumMod val="50000"/>
                  </a:schemeClr>
                </a:solidFill>
                <a:effectLst/>
              </a:rPr>
              <a:t>	   </a:t>
            </a:r>
            <a:r>
              <a:rPr lang="de-DE" sz="1800" b="1" kern="0" dirty="0" smtClean="0">
                <a:solidFill>
                  <a:schemeClr val="accent6">
                    <a:lumMod val="50000"/>
                  </a:schemeClr>
                </a:solidFill>
                <a:effectLst/>
              </a:rPr>
              <a:t>   Keine </a:t>
            </a:r>
            <a:r>
              <a:rPr lang="de-DE" sz="1800" b="1" kern="0" dirty="0">
                <a:solidFill>
                  <a:schemeClr val="accent6">
                    <a:lumMod val="50000"/>
                  </a:schemeClr>
                </a:solidFill>
                <a:effectLst/>
              </a:rPr>
              <a:t>private Haftung</a:t>
            </a:r>
          </a:p>
          <a:p>
            <a:pPr lvl="3">
              <a:lnSpc>
                <a:spcPct val="80000"/>
              </a:lnSpc>
            </a:pPr>
            <a:r>
              <a:rPr lang="de-DE" sz="1800" b="1" kern="0" dirty="0" smtClean="0">
                <a:solidFill>
                  <a:schemeClr val="accent6">
                    <a:lumMod val="50000"/>
                  </a:schemeClr>
                </a:solidFill>
                <a:effectLst/>
              </a:rPr>
              <a:t>  Gemeinsames </a:t>
            </a:r>
            <a:r>
              <a:rPr lang="de-DE" sz="1800" b="1" kern="0" dirty="0">
                <a:solidFill>
                  <a:schemeClr val="accent6">
                    <a:lumMod val="50000"/>
                  </a:schemeClr>
                </a:solidFill>
                <a:effectLst/>
              </a:rPr>
              <a:t>Ziel (auch gemeinnützig) wird von den Genossen </a:t>
            </a:r>
            <a:r>
              <a:rPr lang="de-DE" sz="1800" b="1" kern="0" dirty="0" smtClean="0">
                <a:solidFill>
                  <a:schemeClr val="accent6">
                    <a:lumMod val="50000"/>
                  </a:schemeClr>
                </a:solidFill>
                <a:effectLst/>
              </a:rPr>
              <a:t>getragen</a:t>
            </a:r>
          </a:p>
          <a:p>
            <a:pPr lvl="3">
              <a:lnSpc>
                <a:spcPct val="80000"/>
              </a:lnSpc>
            </a:pPr>
            <a:r>
              <a:rPr lang="de-DE" sz="1800" b="1" kern="0" dirty="0">
                <a:solidFill>
                  <a:schemeClr val="accent6">
                    <a:lumMod val="50000"/>
                  </a:schemeClr>
                </a:solidFill>
                <a:effectLst/>
              </a:rPr>
              <a:t> </a:t>
            </a:r>
            <a:r>
              <a:rPr lang="de-DE" sz="1800" b="1" kern="0" dirty="0" smtClean="0">
                <a:solidFill>
                  <a:schemeClr val="accent6">
                    <a:lumMod val="50000"/>
                  </a:schemeClr>
                </a:solidFill>
                <a:effectLst/>
              </a:rPr>
              <a:t> und </a:t>
            </a:r>
            <a:r>
              <a:rPr lang="de-DE" sz="1800" b="1" kern="0" dirty="0">
                <a:solidFill>
                  <a:schemeClr val="accent6">
                    <a:lumMod val="50000"/>
                  </a:schemeClr>
                </a:solidFill>
                <a:effectLst/>
              </a:rPr>
              <a:t>finanziert</a:t>
            </a:r>
          </a:p>
          <a:p>
            <a:pPr lvl="2">
              <a:lnSpc>
                <a:spcPct val="80000"/>
              </a:lnSpc>
              <a:buNone/>
            </a:pPr>
            <a:endParaRPr lang="de-DE" sz="1800" b="1" kern="0" dirty="0">
              <a:solidFill>
                <a:schemeClr val="accent6">
                  <a:lumMod val="50000"/>
                </a:schemeClr>
              </a:solidFill>
              <a:effectLst/>
            </a:endParaRPr>
          </a:p>
          <a:p>
            <a:pPr lvl="2">
              <a:lnSpc>
                <a:spcPct val="80000"/>
              </a:lnSpc>
              <a:buNone/>
            </a:pPr>
            <a:r>
              <a:rPr lang="de-DE" sz="1800" b="1" u="sng" kern="0" dirty="0">
                <a:solidFill>
                  <a:schemeClr val="accent6">
                    <a:lumMod val="50000"/>
                  </a:schemeClr>
                </a:solidFill>
                <a:effectLst/>
              </a:rPr>
              <a:t>Nachteile:</a:t>
            </a:r>
          </a:p>
          <a:p>
            <a:pPr lvl="2">
              <a:lnSpc>
                <a:spcPct val="80000"/>
              </a:lnSpc>
              <a:buNone/>
            </a:pPr>
            <a:r>
              <a:rPr lang="de-DE" sz="1800" b="1" kern="0" dirty="0">
                <a:solidFill>
                  <a:schemeClr val="accent6">
                    <a:lumMod val="50000"/>
                  </a:schemeClr>
                </a:solidFill>
                <a:effectLst/>
              </a:rPr>
              <a:t>	  </a:t>
            </a:r>
            <a:r>
              <a:rPr lang="de-DE" sz="1800" b="1" kern="0" dirty="0" smtClean="0">
                <a:solidFill>
                  <a:schemeClr val="accent6">
                    <a:lumMod val="50000"/>
                  </a:schemeClr>
                </a:solidFill>
                <a:effectLst/>
              </a:rPr>
              <a:t>  Große </a:t>
            </a:r>
            <a:r>
              <a:rPr lang="de-DE" sz="1800" b="1" kern="0" dirty="0">
                <a:solidFill>
                  <a:schemeClr val="accent6">
                    <a:lumMod val="50000"/>
                  </a:schemeClr>
                </a:solidFill>
                <a:effectLst/>
              </a:rPr>
              <a:t>Gründerzahl</a:t>
            </a:r>
          </a:p>
          <a:p>
            <a:pPr lvl="3">
              <a:lnSpc>
                <a:spcPct val="80000"/>
              </a:lnSpc>
            </a:pPr>
            <a:r>
              <a:rPr lang="de-DE" sz="1800" b="1" kern="0" dirty="0">
                <a:solidFill>
                  <a:schemeClr val="accent6">
                    <a:lumMod val="50000"/>
                  </a:schemeClr>
                </a:solidFill>
                <a:effectLst/>
              </a:rPr>
              <a:t>Organbildung mit Generalversammlung , Vorstand und Aufsichtsrat.</a:t>
            </a:r>
          </a:p>
          <a:p>
            <a:pPr>
              <a:buFont typeface="Wingdings" pitchFamily="2" charset="2"/>
              <a:buNone/>
            </a:pPr>
            <a:endParaRPr lang="de-DE" sz="1800" b="1" kern="0" dirty="0">
              <a:solidFill>
                <a:schemeClr val="accent6">
                  <a:lumMod val="50000"/>
                </a:schemeClr>
              </a:solidFill>
              <a:effectLst/>
            </a:endParaRPr>
          </a:p>
        </p:txBody>
      </p:sp>
      <p:pic>
        <p:nvPicPr>
          <p:cNvPr id="7" name="Picture 2" descr="http://us.cdn2.123rf.com/168nwm/jesterarts/jesterarts0710/jesterarts071000074/1905704-ein-blauer-mann-einen-daumen-hoch-daumen-nach-unten-bewegen-konnte-f-r-viele-konzepte.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334" r="50818" b="15666"/>
          <a:stretch/>
        </p:blipFill>
        <p:spPr bwMode="auto">
          <a:xfrm>
            <a:off x="6660232" y="3393813"/>
            <a:ext cx="787012" cy="11521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us.cdn2.123rf.com/168nwm/jesterarts/jesterarts0710/jesterarts071000074/1905704-ein-blauer-mann-einen-daumen-hoch-daumen-nach-unten-bewegen-konnte-f-r-viele-konzepte.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466"/>
          <a:stretch/>
        </p:blipFill>
        <p:spPr bwMode="auto">
          <a:xfrm>
            <a:off x="8028384" y="4941168"/>
            <a:ext cx="824638"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2479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9" name="Textfeld 8"/>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15" name="Textfeld 14"/>
          <p:cNvSpPr txBox="1"/>
          <p:nvPr/>
        </p:nvSpPr>
        <p:spPr>
          <a:xfrm>
            <a:off x="1624112" y="1510384"/>
            <a:ext cx="6548288" cy="461665"/>
          </a:xfrm>
          <a:prstGeom prst="rect">
            <a:avLst/>
          </a:prstGeom>
          <a:noFill/>
        </p:spPr>
        <p:txBody>
          <a:bodyPr wrap="square" rtlCol="0">
            <a:spAutoFit/>
          </a:bodyPr>
          <a:lstStyle/>
          <a:p>
            <a:r>
              <a:rPr lang="de-DE" sz="2400" b="1" dirty="0" smtClean="0"/>
              <a:t>Verein</a:t>
            </a:r>
            <a:endParaRPr lang="de-DE" sz="2400" b="1" dirty="0">
              <a:solidFill>
                <a:schemeClr val="tx2">
                  <a:lumMod val="10000"/>
                </a:schemeClr>
              </a:solidFill>
            </a:endParaRPr>
          </a:p>
        </p:txBody>
      </p:sp>
      <p:sp>
        <p:nvSpPr>
          <p:cNvPr id="16" name="Abgerundetes Rechteck 15"/>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Sonstige</a:t>
            </a:r>
            <a:endParaRPr lang="de-DE" sz="2000" b="1" dirty="0">
              <a:solidFill>
                <a:schemeClr val="tx1"/>
              </a:solidFill>
            </a:endParaRPr>
          </a:p>
        </p:txBody>
      </p:sp>
      <p:sp>
        <p:nvSpPr>
          <p:cNvPr id="17" name="Rectangle 3"/>
          <p:cNvSpPr txBox="1">
            <a:spLocks noChangeArrowheads="1"/>
          </p:cNvSpPr>
          <p:nvPr/>
        </p:nvSpPr>
        <p:spPr bwMode="auto">
          <a:xfrm>
            <a:off x="193316" y="2136905"/>
            <a:ext cx="8335846" cy="4887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accent4">
                    <a:lumMod val="50000"/>
                  </a:schemeClr>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accent4">
                    <a:lumMod val="50000"/>
                  </a:schemeClr>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accent4">
                    <a:lumMod val="50000"/>
                  </a:schemeClr>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accent4">
                    <a:lumMod val="50000"/>
                  </a:schemeClr>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just">
              <a:lnSpc>
                <a:spcPct val="80000"/>
              </a:lnSpc>
              <a:buNone/>
            </a:pPr>
            <a:r>
              <a:rPr lang="de-DE" sz="1800" b="1" kern="0" dirty="0" smtClean="0">
                <a:solidFill>
                  <a:schemeClr val="accent6">
                    <a:lumMod val="50000"/>
                  </a:schemeClr>
                </a:solidFill>
                <a:effectLst/>
              </a:rPr>
              <a:t>	</a:t>
            </a:r>
            <a:endParaRPr lang="de-DE" sz="1800" b="1" kern="0" dirty="0">
              <a:solidFill>
                <a:schemeClr val="accent6">
                  <a:lumMod val="50000"/>
                </a:schemeClr>
              </a:solidFill>
              <a:effectLst/>
            </a:endParaRPr>
          </a:p>
          <a:p>
            <a:pPr algn="just">
              <a:lnSpc>
                <a:spcPct val="80000"/>
              </a:lnSpc>
              <a:buNone/>
            </a:pPr>
            <a:r>
              <a:rPr lang="de-DE" sz="1800" b="1" kern="0" dirty="0" smtClean="0">
                <a:solidFill>
                  <a:schemeClr val="accent6">
                    <a:lumMod val="50000"/>
                  </a:schemeClr>
                </a:solidFill>
                <a:effectLst/>
              </a:rPr>
              <a:t>	Sie </a:t>
            </a:r>
            <a:r>
              <a:rPr lang="de-DE" sz="1800" b="1" kern="0" dirty="0">
                <a:solidFill>
                  <a:schemeClr val="accent6">
                    <a:lumMod val="50000"/>
                  </a:schemeClr>
                </a:solidFill>
                <a:effectLst/>
              </a:rPr>
              <a:t>ist ein Unternehmen, das aus zwei rechtlich selbständigen Gesellschaften besteht, die unter den jeweiligen Rechts- und Formvorschriften gegründet und   geführt werden.</a:t>
            </a:r>
          </a:p>
          <a:p>
            <a:pPr algn="just">
              <a:lnSpc>
                <a:spcPct val="80000"/>
              </a:lnSpc>
              <a:buNone/>
            </a:pPr>
            <a:endParaRPr lang="de-DE" sz="1800" b="1" kern="0" dirty="0">
              <a:solidFill>
                <a:schemeClr val="accent6">
                  <a:lumMod val="50000"/>
                </a:schemeClr>
              </a:solidFill>
              <a:effectLst/>
            </a:endParaRPr>
          </a:p>
          <a:p>
            <a:pPr algn="just">
              <a:lnSpc>
                <a:spcPct val="80000"/>
              </a:lnSpc>
              <a:buNone/>
            </a:pPr>
            <a:r>
              <a:rPr lang="de-DE" sz="1800" b="1" kern="0" dirty="0">
                <a:solidFill>
                  <a:schemeClr val="accent6">
                    <a:lumMod val="50000"/>
                  </a:schemeClr>
                </a:solidFill>
                <a:effectLst/>
              </a:rPr>
              <a:t>      Bei einer Aufspaltung in eine Besitzgesellschaft (z.B. KG) und einer Betriebsgesellschaft (z. B. GmbH) stehen wirtschaftliche und steuerliche Betrachtungen im Fokus.</a:t>
            </a:r>
          </a:p>
          <a:p>
            <a:pPr algn="just">
              <a:lnSpc>
                <a:spcPct val="80000"/>
              </a:lnSpc>
              <a:buNone/>
            </a:pPr>
            <a:endParaRPr lang="de-DE" sz="1800" b="1" kern="0" dirty="0">
              <a:solidFill>
                <a:schemeClr val="accent6">
                  <a:lumMod val="50000"/>
                </a:schemeClr>
              </a:solidFill>
              <a:effectLst/>
            </a:endParaRPr>
          </a:p>
          <a:p>
            <a:pPr algn="just">
              <a:lnSpc>
                <a:spcPct val="80000"/>
              </a:lnSpc>
              <a:buNone/>
            </a:pPr>
            <a:r>
              <a:rPr lang="de-DE" sz="1800" b="1" kern="0" dirty="0">
                <a:solidFill>
                  <a:schemeClr val="accent6">
                    <a:lumMod val="50000"/>
                  </a:schemeClr>
                </a:solidFill>
                <a:effectLst/>
              </a:rPr>
              <a:t>      Hier pachtet die Betreibergesellschaft Grundstücke, Gebäude, Maschinen, … von der Besitzgesellschaft. Die dafür gezahlte Pacht/Miete sind Betriebsausgaben, welche den Gewinn mindern. </a:t>
            </a:r>
          </a:p>
          <a:p>
            <a:pPr lvl="2">
              <a:lnSpc>
                <a:spcPct val="80000"/>
              </a:lnSpc>
              <a:buNone/>
            </a:pPr>
            <a:r>
              <a:rPr lang="de-DE" sz="1800" b="1" kern="0" dirty="0">
                <a:solidFill>
                  <a:schemeClr val="accent6">
                    <a:lumMod val="50000"/>
                  </a:schemeClr>
                </a:solidFill>
                <a:effectLst/>
              </a:rPr>
              <a:t> </a:t>
            </a:r>
          </a:p>
          <a:p>
            <a:pPr lvl="2">
              <a:lnSpc>
                <a:spcPct val="80000"/>
              </a:lnSpc>
              <a:buNone/>
            </a:pPr>
            <a:endParaRPr lang="de-DE" sz="1800" b="1" kern="0" dirty="0">
              <a:solidFill>
                <a:schemeClr val="accent6">
                  <a:lumMod val="50000"/>
                </a:schemeClr>
              </a:solidFill>
              <a:effectLst/>
            </a:endParaRPr>
          </a:p>
          <a:p>
            <a:pPr>
              <a:buFont typeface="Wingdings" pitchFamily="2" charset="2"/>
              <a:buNone/>
            </a:pPr>
            <a:endParaRPr lang="de-DE" sz="1800" b="1" kern="0" dirty="0">
              <a:solidFill>
                <a:schemeClr val="accent6">
                  <a:lumMod val="50000"/>
                </a:schemeClr>
              </a:solidFill>
              <a:effectLst/>
            </a:endParaRPr>
          </a:p>
        </p:txBody>
      </p:sp>
    </p:spTree>
    <p:extLst>
      <p:ext uri="{BB962C8B-B14F-4D97-AF65-F5344CB8AC3E}">
        <p14:creationId xmlns:p14="http://schemas.microsoft.com/office/powerpoint/2010/main" val="32426215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7" name="Abgerundetes Rechteck 6"/>
          <p:cNvSpPr/>
          <p:nvPr/>
        </p:nvSpPr>
        <p:spPr>
          <a:xfrm>
            <a:off x="827583" y="2708920"/>
            <a:ext cx="7707263" cy="1328023"/>
          </a:xfrm>
          <a:prstGeom prst="round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7200" b="1" dirty="0" smtClean="0">
                <a:solidFill>
                  <a:schemeClr val="tx1"/>
                </a:solidFill>
              </a:rPr>
              <a:t>Übersicht</a:t>
            </a:r>
            <a:endParaRPr lang="de-DE" sz="7200" b="1" dirty="0">
              <a:solidFill>
                <a:schemeClr val="tx1"/>
              </a:solidFill>
            </a:endParaRPr>
          </a:p>
        </p:txBody>
      </p:sp>
      <p:sp>
        <p:nvSpPr>
          <p:cNvPr id="9" name="Textfeld 8"/>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Tree>
    <p:extLst>
      <p:ext uri="{BB962C8B-B14F-4D97-AF65-F5344CB8AC3E}">
        <p14:creationId xmlns:p14="http://schemas.microsoft.com/office/powerpoint/2010/main" val="9882725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9" name="Textfeld 8"/>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8" name="Abgerundetes Rechteck 7"/>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Übersicht</a:t>
            </a:r>
            <a:endParaRPr lang="de-DE" sz="2000" b="1" dirty="0">
              <a:solidFill>
                <a:schemeClr val="tx1"/>
              </a:solidFill>
            </a:endParaRPr>
          </a:p>
        </p:txBody>
      </p:sp>
      <p:graphicFrame>
        <p:nvGraphicFramePr>
          <p:cNvPr id="10" name="Group 60"/>
          <p:cNvGraphicFramePr>
            <a:graphicFrameLocks noGrp="1"/>
          </p:cNvGraphicFramePr>
          <p:nvPr>
            <p:ph/>
            <p:extLst>
              <p:ext uri="{D42A27DB-BD31-4B8C-83A1-F6EECF244321}">
                <p14:modId xmlns:p14="http://schemas.microsoft.com/office/powerpoint/2010/main" val="3372312174"/>
              </p:ext>
            </p:extLst>
          </p:nvPr>
        </p:nvGraphicFramePr>
        <p:xfrm>
          <a:off x="285064" y="1916832"/>
          <a:ext cx="8856662" cy="4693920"/>
        </p:xfrm>
        <a:graphic>
          <a:graphicData uri="http://schemas.openxmlformats.org/drawingml/2006/table">
            <a:tbl>
              <a:tblPr/>
              <a:tblGrid>
                <a:gridCol w="2628900"/>
                <a:gridCol w="6227762"/>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dirty="0" smtClean="0">
                          <a:ln>
                            <a:noFill/>
                          </a:ln>
                          <a:solidFill>
                            <a:schemeClr val="tx2">
                              <a:lumMod val="25000"/>
                            </a:schemeClr>
                          </a:solidFill>
                          <a:effectLst/>
                          <a:latin typeface="Arial" charset="0"/>
                        </a:rPr>
                        <a:t>Abkürzung</a:t>
                      </a:r>
                      <a:endParaRPr kumimoji="0" lang="de-DE" sz="2000" b="0" i="0" u="none" strike="noStrike" cap="none" normalizeH="0" baseline="0" dirty="0" smtClean="0">
                        <a:ln>
                          <a:noFill/>
                        </a:ln>
                        <a:solidFill>
                          <a:schemeClr val="tx2">
                            <a:lumMod val="25000"/>
                          </a:schemeClr>
                        </a:solidFill>
                        <a:effectLst/>
                        <a:latin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smtClean="0">
                          <a:ln>
                            <a:noFill/>
                          </a:ln>
                          <a:solidFill>
                            <a:schemeClr val="tx2">
                              <a:lumMod val="25000"/>
                            </a:schemeClr>
                          </a:solidFill>
                          <a:effectLst/>
                          <a:latin typeface="Arial" charset="0"/>
                        </a:rPr>
                        <a:t>Vollständige Bezeichnung</a:t>
                      </a:r>
                      <a:endParaRPr kumimoji="0" lang="de-DE" sz="2000" b="0" i="0" u="none" strike="noStrike" cap="none" normalizeH="0" baseline="0" smtClean="0">
                        <a:ln>
                          <a:noFill/>
                        </a:ln>
                        <a:solidFill>
                          <a:schemeClr val="tx2">
                            <a:lumMod val="25000"/>
                          </a:schemeClr>
                        </a:solidFill>
                        <a:effectLst/>
                        <a:latin typeface="Arial" charset="0"/>
                      </a:endParaRPr>
                    </a:p>
                  </a:txBody>
                  <a:tcPr anchor="ctr" horzOverflow="overflow">
                    <a:lnL>
                      <a:noFill/>
                    </a:lnL>
                    <a:lnR cap="flat">
                      <a:noFill/>
                    </a:lnR>
                    <a:lnT cap="flat">
                      <a:noFill/>
                    </a:lnT>
                    <a:lnB>
                      <a:noFill/>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2">
                              <a:lumMod val="25000"/>
                            </a:schemeClr>
                          </a:solidFill>
                          <a:effectLst/>
                          <a:latin typeface="Arial" charset="0"/>
                        </a:rPr>
                        <a:t>e. K.</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2">
                              <a:lumMod val="25000"/>
                            </a:schemeClr>
                          </a:solidFill>
                          <a:effectLst/>
                          <a:latin typeface="Arial" charset="0"/>
                        </a:rPr>
                        <a:t>eingetragener Kaufmann oder eingetragene Kauffrau</a:t>
                      </a: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2">
                              <a:lumMod val="25000"/>
                            </a:schemeClr>
                          </a:solidFill>
                          <a:effectLst/>
                          <a:latin typeface="Arial" charset="0"/>
                        </a:rPr>
                        <a:t>e. Kfm.</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2">
                              <a:lumMod val="25000"/>
                            </a:schemeClr>
                          </a:solidFill>
                          <a:effectLst/>
                          <a:latin typeface="Arial" charset="0"/>
                        </a:rPr>
                        <a:t>eingetragener Kaufmann</a:t>
                      </a:r>
                    </a:p>
                  </a:txBody>
                  <a:tcPr anchor="ctr" horzOverflow="overflow">
                    <a:lnL>
                      <a:noFill/>
                    </a:lnL>
                    <a:lnR cap="flat">
                      <a:noFill/>
                    </a:lnR>
                    <a:lnT>
                      <a:noFill/>
                    </a:lnT>
                    <a:lnB>
                      <a:noFill/>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2">
                              <a:lumMod val="25000"/>
                            </a:schemeClr>
                          </a:solidFill>
                          <a:effectLst/>
                          <a:latin typeface="Arial" charset="0"/>
                        </a:rPr>
                        <a:t>e. Kfr.</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2">
                              <a:lumMod val="25000"/>
                            </a:schemeClr>
                          </a:solidFill>
                          <a:effectLst/>
                          <a:latin typeface="Arial" charset="0"/>
                        </a:rPr>
                        <a:t>eingetragene Kauffrau</a:t>
                      </a: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2">
                              <a:lumMod val="25000"/>
                            </a:schemeClr>
                          </a:solidFill>
                          <a:effectLst/>
                          <a:latin typeface="Arial" charset="0"/>
                        </a:rPr>
                        <a:t>OHG / oHG</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2">
                              <a:lumMod val="25000"/>
                            </a:schemeClr>
                          </a:solidFill>
                          <a:effectLst/>
                          <a:latin typeface="Arial" charset="0"/>
                        </a:rPr>
                        <a:t>Offene Handelsgesellschaft</a:t>
                      </a: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2">
                              <a:lumMod val="25000"/>
                            </a:schemeClr>
                          </a:solidFill>
                          <a:effectLst/>
                          <a:latin typeface="Arial" charset="0"/>
                        </a:rPr>
                        <a:t>EWIV</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2">
                              <a:lumMod val="25000"/>
                            </a:schemeClr>
                          </a:solidFill>
                          <a:effectLst/>
                          <a:latin typeface="Arial" charset="0"/>
                        </a:rPr>
                        <a:t>Europäische wirtschaftliche Interessenvereinigung</a:t>
                      </a:r>
                    </a:p>
                  </a:txBody>
                  <a:tcPr anchor="ctr" horzOverflow="overflow">
                    <a:lnL>
                      <a:noFill/>
                    </a:lnL>
                    <a:lnR cap="flat">
                      <a:noFill/>
                    </a:lnR>
                    <a:lnT>
                      <a:noFill/>
                    </a:lnT>
                    <a:lnB>
                      <a:noFill/>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2">
                              <a:lumMod val="25000"/>
                            </a:schemeClr>
                          </a:solidFill>
                          <a:effectLst/>
                          <a:latin typeface="Arial" charset="0"/>
                        </a:rPr>
                        <a:t>KG</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2">
                              <a:lumMod val="25000"/>
                            </a:schemeClr>
                          </a:solidFill>
                          <a:effectLst/>
                          <a:latin typeface="Arial" charset="0"/>
                        </a:rPr>
                        <a:t>Kommanditgesellschaft</a:t>
                      </a: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2">
                              <a:lumMod val="25000"/>
                            </a:schemeClr>
                          </a:solidFill>
                          <a:effectLst/>
                          <a:latin typeface="Arial" charset="0"/>
                        </a:rPr>
                        <a:t>GmbH</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2">
                              <a:lumMod val="25000"/>
                            </a:schemeClr>
                          </a:solidFill>
                          <a:effectLst/>
                          <a:latin typeface="Arial" charset="0"/>
                        </a:rPr>
                        <a:t>Gesellschaft mit beschränkter Haftung</a:t>
                      </a: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2">
                              <a:lumMod val="25000"/>
                            </a:schemeClr>
                          </a:solidFill>
                          <a:effectLst/>
                          <a:latin typeface="Arial" charset="0"/>
                        </a:rPr>
                        <a:t>gGmbH</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2">
                              <a:lumMod val="25000"/>
                            </a:schemeClr>
                          </a:solidFill>
                          <a:effectLst/>
                          <a:latin typeface="Arial" charset="0"/>
                        </a:rPr>
                        <a:t>Gemeinnützige GmbH </a:t>
                      </a:r>
                      <a:r>
                        <a:rPr kumimoji="0" lang="de-DE" sz="1600" b="0" i="0" u="none" strike="noStrike" cap="none" normalizeH="0" baseline="0" dirty="0" smtClean="0">
                          <a:ln>
                            <a:noFill/>
                          </a:ln>
                          <a:solidFill>
                            <a:schemeClr val="tx2">
                              <a:lumMod val="25000"/>
                            </a:schemeClr>
                          </a:solidFill>
                          <a:effectLst/>
                          <a:latin typeface="Arial" charset="0"/>
                        </a:rPr>
                        <a:t>(wird nicht mehr erteilt – da Widerspruch)</a:t>
                      </a:r>
                    </a:p>
                  </a:txBody>
                  <a:tcPr anchor="ctr" horzOverflow="overflow">
                    <a:lnL>
                      <a:noFill/>
                    </a:lnL>
                    <a:lnR cap="flat">
                      <a:noFill/>
                    </a:lnR>
                    <a:lnT>
                      <a:noFill/>
                    </a:lnT>
                    <a:lnB>
                      <a:noFill/>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2">
                              <a:lumMod val="25000"/>
                            </a:schemeClr>
                          </a:solidFill>
                          <a:effectLst/>
                          <a:latin typeface="Arial" charset="0"/>
                        </a:rPr>
                        <a:t>UG (haftungsbeschränkt)</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2">
                              <a:lumMod val="25000"/>
                            </a:schemeClr>
                          </a:solidFill>
                          <a:effectLst/>
                          <a:latin typeface="Arial" charset="0"/>
                        </a:rPr>
                        <a:t>Unternehmergesellschaft (haftungsbeschränkt)</a:t>
                      </a: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2">
                              <a:lumMod val="25000"/>
                            </a:schemeClr>
                          </a:solidFill>
                          <a:effectLst/>
                          <a:latin typeface="Arial" charset="0"/>
                        </a:rPr>
                        <a:t>AG</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2">
                              <a:lumMod val="25000"/>
                            </a:schemeClr>
                          </a:solidFill>
                          <a:effectLst/>
                          <a:latin typeface="Arial" charset="0"/>
                        </a:rPr>
                        <a:t>Aktiengesellschaft</a:t>
                      </a:r>
                    </a:p>
                  </a:txBody>
                  <a:tcPr anchor="ctr" horzOverflow="overflow">
                    <a:lnL>
                      <a:noFill/>
                    </a:lnL>
                    <a:lnR cap="flat">
                      <a:noFill/>
                    </a:lnR>
                    <a:lnT>
                      <a:noFill/>
                    </a:lnT>
                    <a:lnB>
                      <a:noFill/>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2">
                              <a:lumMod val="25000"/>
                            </a:schemeClr>
                          </a:solidFill>
                          <a:effectLst/>
                          <a:latin typeface="Arial" charset="0"/>
                        </a:rPr>
                        <a:t>SE</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2">
                              <a:lumMod val="25000"/>
                            </a:schemeClr>
                          </a:solidFill>
                          <a:effectLst/>
                          <a:latin typeface="Arial" charset="0"/>
                        </a:rPr>
                        <a:t>Europäische Gesellschaft </a:t>
                      </a:r>
                      <a:r>
                        <a:rPr kumimoji="0" lang="de-DE" sz="1800" b="0" i="1" u="none" strike="noStrike" cap="none" normalizeH="0" baseline="0" dirty="0" smtClean="0">
                          <a:ln>
                            <a:noFill/>
                          </a:ln>
                          <a:solidFill>
                            <a:schemeClr val="tx2">
                              <a:lumMod val="25000"/>
                            </a:schemeClr>
                          </a:solidFill>
                          <a:effectLst/>
                          <a:latin typeface="Arial" charset="0"/>
                        </a:rPr>
                        <a:t>(</a:t>
                      </a:r>
                      <a:r>
                        <a:rPr kumimoji="0" lang="de-DE" sz="1800" b="0" i="1" u="none" strike="noStrike" cap="none" normalizeH="0" baseline="0" dirty="0" err="1" smtClean="0">
                          <a:ln>
                            <a:noFill/>
                          </a:ln>
                          <a:solidFill>
                            <a:schemeClr val="tx2">
                              <a:lumMod val="25000"/>
                            </a:schemeClr>
                          </a:solidFill>
                          <a:effectLst/>
                          <a:latin typeface="Arial" charset="0"/>
                        </a:rPr>
                        <a:t>Societas</a:t>
                      </a:r>
                      <a:r>
                        <a:rPr kumimoji="0" lang="de-DE" sz="1800" b="0" i="1" u="none" strike="noStrike" cap="none" normalizeH="0" baseline="0" dirty="0" smtClean="0">
                          <a:ln>
                            <a:noFill/>
                          </a:ln>
                          <a:solidFill>
                            <a:schemeClr val="tx2">
                              <a:lumMod val="25000"/>
                            </a:schemeClr>
                          </a:solidFill>
                          <a:effectLst/>
                          <a:latin typeface="Arial" charset="0"/>
                        </a:rPr>
                        <a:t> </a:t>
                      </a:r>
                      <a:r>
                        <a:rPr kumimoji="0" lang="de-DE" sz="1800" b="0" i="1" u="none" strike="noStrike" cap="none" normalizeH="0" baseline="0" dirty="0" err="1" smtClean="0">
                          <a:ln>
                            <a:noFill/>
                          </a:ln>
                          <a:solidFill>
                            <a:schemeClr val="tx2">
                              <a:lumMod val="25000"/>
                            </a:schemeClr>
                          </a:solidFill>
                          <a:effectLst/>
                          <a:latin typeface="Arial" charset="0"/>
                        </a:rPr>
                        <a:t>Europaea</a:t>
                      </a:r>
                      <a:r>
                        <a:rPr kumimoji="0" lang="de-DE" sz="1800" b="0" i="1" u="none" strike="noStrike" cap="none" normalizeH="0" baseline="0" dirty="0" smtClean="0">
                          <a:ln>
                            <a:noFill/>
                          </a:ln>
                          <a:solidFill>
                            <a:schemeClr val="tx2">
                              <a:lumMod val="25000"/>
                            </a:schemeClr>
                          </a:solidFill>
                          <a:effectLst/>
                          <a:latin typeface="Arial" charset="0"/>
                        </a:rPr>
                        <a:t>)</a:t>
                      </a:r>
                      <a:endParaRPr kumimoji="0" lang="de-DE" sz="1800" b="0" i="0" u="none" strike="noStrike" cap="none" normalizeH="0" baseline="0" dirty="0" smtClean="0">
                        <a:ln>
                          <a:noFill/>
                        </a:ln>
                        <a:solidFill>
                          <a:schemeClr val="tx2">
                            <a:lumMod val="25000"/>
                          </a:schemeClr>
                        </a:solidFill>
                        <a:effectLst/>
                        <a:latin typeface="Arial" charset="0"/>
                      </a:endParaRPr>
                    </a:p>
                  </a:txBody>
                  <a:tcPr anchor="ctr" horzOverflow="overflow">
                    <a:lnL>
                      <a:noFill/>
                    </a:lnL>
                    <a:lnR cap="flat">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6078094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9" name="Textfeld 8"/>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8" name="Abgerundetes Rechteck 7"/>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Übersicht</a:t>
            </a:r>
            <a:endParaRPr lang="de-DE" sz="2000" b="1" dirty="0">
              <a:solidFill>
                <a:schemeClr val="tx1"/>
              </a:solidFill>
            </a:endParaRPr>
          </a:p>
        </p:txBody>
      </p:sp>
      <p:graphicFrame>
        <p:nvGraphicFramePr>
          <p:cNvPr id="7" name="Group 115"/>
          <p:cNvGraphicFramePr>
            <a:graphicFrameLocks noGrp="1"/>
          </p:cNvGraphicFramePr>
          <p:nvPr>
            <p:ph/>
            <p:extLst>
              <p:ext uri="{D42A27DB-BD31-4B8C-83A1-F6EECF244321}">
                <p14:modId xmlns:p14="http://schemas.microsoft.com/office/powerpoint/2010/main" val="177778539"/>
              </p:ext>
            </p:extLst>
          </p:nvPr>
        </p:nvGraphicFramePr>
        <p:xfrm>
          <a:off x="107504" y="2132856"/>
          <a:ext cx="8856662" cy="2865120"/>
        </p:xfrm>
        <a:graphic>
          <a:graphicData uri="http://schemas.openxmlformats.org/drawingml/2006/table">
            <a:tbl>
              <a:tblPr/>
              <a:tblGrid>
                <a:gridCol w="2039937"/>
                <a:gridCol w="6816725"/>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1" i="0" u="none" strike="noStrike" kern="1200" cap="none" normalizeH="0" baseline="0" dirty="0" smtClean="0">
                          <a:ln>
                            <a:noFill/>
                          </a:ln>
                          <a:solidFill>
                            <a:schemeClr val="tx2">
                              <a:lumMod val="25000"/>
                            </a:schemeClr>
                          </a:solidFill>
                          <a:effectLst/>
                          <a:latin typeface="Arial" charset="0"/>
                          <a:ea typeface="+mn-ea"/>
                          <a:cs typeface="+mn-cs"/>
                        </a:rPr>
                        <a:t>Abkürzung</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1" i="0" u="none" strike="noStrike" kern="1200" cap="none" normalizeH="0" baseline="0" dirty="0" smtClean="0">
                          <a:ln>
                            <a:noFill/>
                          </a:ln>
                          <a:solidFill>
                            <a:schemeClr val="tx2">
                              <a:lumMod val="25000"/>
                            </a:schemeClr>
                          </a:solidFill>
                          <a:effectLst/>
                          <a:latin typeface="Arial" charset="0"/>
                          <a:ea typeface="+mn-ea"/>
                          <a:cs typeface="+mn-cs"/>
                        </a:rPr>
                        <a:t>Vollständige Bezeichnung</a:t>
                      </a:r>
                    </a:p>
                  </a:txBody>
                  <a:tcPr anchor="ctr" horzOverflow="overflow">
                    <a:lnL>
                      <a:noFill/>
                    </a:lnL>
                    <a:lnR cap="flat">
                      <a:noFill/>
                    </a:lnR>
                    <a:lnT cap="fla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smtClean="0">
                          <a:ln>
                            <a:noFill/>
                          </a:ln>
                          <a:solidFill>
                            <a:schemeClr val="tx2">
                              <a:lumMod val="25000"/>
                            </a:schemeClr>
                          </a:solidFill>
                          <a:effectLst/>
                          <a:latin typeface="Arial" charset="0"/>
                          <a:ea typeface="+mn-ea"/>
                          <a:cs typeface="+mn-cs"/>
                        </a:rPr>
                        <a:t>VVaG</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dirty="0" smtClean="0">
                          <a:ln>
                            <a:noFill/>
                          </a:ln>
                          <a:solidFill>
                            <a:schemeClr val="tx2">
                              <a:lumMod val="25000"/>
                            </a:schemeClr>
                          </a:solidFill>
                          <a:effectLst/>
                          <a:latin typeface="Arial" charset="0"/>
                          <a:ea typeface="+mn-ea"/>
                          <a:cs typeface="+mn-cs"/>
                        </a:rPr>
                        <a:t>Versicherungsverein auf Gegenseitigkeit</a:t>
                      </a: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smtClean="0">
                          <a:ln>
                            <a:noFill/>
                          </a:ln>
                          <a:solidFill>
                            <a:schemeClr val="tx2">
                              <a:lumMod val="25000"/>
                            </a:schemeClr>
                          </a:solidFill>
                          <a:effectLst/>
                          <a:latin typeface="Arial" charset="0"/>
                          <a:ea typeface="+mn-ea"/>
                          <a:cs typeface="+mn-cs"/>
                        </a:rPr>
                        <a:t>eG</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dirty="0" smtClean="0">
                          <a:ln>
                            <a:noFill/>
                          </a:ln>
                          <a:solidFill>
                            <a:schemeClr val="tx2">
                              <a:lumMod val="25000"/>
                            </a:schemeClr>
                          </a:solidFill>
                          <a:effectLst/>
                          <a:latin typeface="Arial" charset="0"/>
                          <a:ea typeface="+mn-ea"/>
                          <a:cs typeface="+mn-cs"/>
                        </a:rPr>
                        <a:t>eingetragene Genossenschaft</a:t>
                      </a:r>
                    </a:p>
                  </a:txBody>
                  <a:tcPr anchor="ctr" horzOverflow="overflow">
                    <a:lnL>
                      <a:noFill/>
                    </a:lnL>
                    <a:lnR cap="flat">
                      <a:noFill/>
                    </a:lnR>
                    <a:lnT>
                      <a:noFill/>
                    </a:lnT>
                    <a:lnB>
                      <a:noFill/>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smtClean="0">
                          <a:ln>
                            <a:noFill/>
                          </a:ln>
                          <a:solidFill>
                            <a:schemeClr val="tx2">
                              <a:lumMod val="25000"/>
                            </a:schemeClr>
                          </a:solidFill>
                          <a:effectLst/>
                          <a:latin typeface="Arial" charset="0"/>
                          <a:ea typeface="+mn-ea"/>
                          <a:cs typeface="+mn-cs"/>
                        </a:rPr>
                        <a:t>SCE</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dirty="0" smtClean="0">
                          <a:ln>
                            <a:noFill/>
                          </a:ln>
                          <a:solidFill>
                            <a:schemeClr val="tx2">
                              <a:lumMod val="25000"/>
                            </a:schemeClr>
                          </a:solidFill>
                          <a:effectLst/>
                          <a:latin typeface="Arial" charset="0"/>
                          <a:ea typeface="+mn-ea"/>
                          <a:cs typeface="+mn-cs"/>
                        </a:rPr>
                        <a:t>Europäische Genossenschaft (</a:t>
                      </a:r>
                      <a:r>
                        <a:rPr kumimoji="0" lang="de-DE" sz="1800" b="0" i="0" u="none" strike="noStrike" kern="1200" cap="none" normalizeH="0" baseline="0" dirty="0" err="1" smtClean="0">
                          <a:ln>
                            <a:noFill/>
                          </a:ln>
                          <a:solidFill>
                            <a:schemeClr val="tx2">
                              <a:lumMod val="25000"/>
                            </a:schemeClr>
                          </a:solidFill>
                          <a:effectLst/>
                          <a:latin typeface="Arial" charset="0"/>
                          <a:ea typeface="+mn-ea"/>
                          <a:cs typeface="+mn-cs"/>
                        </a:rPr>
                        <a:t>Societas</a:t>
                      </a:r>
                      <a:r>
                        <a:rPr kumimoji="0" lang="de-DE" sz="1800" b="0" i="0" u="none" strike="noStrike" kern="1200" cap="none" normalizeH="0" baseline="0" dirty="0" smtClean="0">
                          <a:ln>
                            <a:noFill/>
                          </a:ln>
                          <a:solidFill>
                            <a:schemeClr val="tx2">
                              <a:lumMod val="25000"/>
                            </a:schemeClr>
                          </a:solidFill>
                          <a:effectLst/>
                          <a:latin typeface="Arial" charset="0"/>
                          <a:ea typeface="+mn-ea"/>
                          <a:cs typeface="+mn-cs"/>
                        </a:rPr>
                        <a:t> </a:t>
                      </a:r>
                      <a:r>
                        <a:rPr kumimoji="0" lang="de-DE" sz="1800" b="0" i="0" u="none" strike="noStrike" kern="1200" cap="none" normalizeH="0" baseline="0" dirty="0" err="1" smtClean="0">
                          <a:ln>
                            <a:noFill/>
                          </a:ln>
                          <a:solidFill>
                            <a:schemeClr val="tx2">
                              <a:lumMod val="25000"/>
                            </a:schemeClr>
                          </a:solidFill>
                          <a:effectLst/>
                          <a:latin typeface="Arial" charset="0"/>
                          <a:ea typeface="+mn-ea"/>
                          <a:cs typeface="+mn-cs"/>
                        </a:rPr>
                        <a:t>Cooperativa</a:t>
                      </a:r>
                      <a:r>
                        <a:rPr kumimoji="0" lang="de-DE" sz="1800" b="0" i="0" u="none" strike="noStrike" kern="1200" cap="none" normalizeH="0" baseline="0" dirty="0" smtClean="0">
                          <a:ln>
                            <a:noFill/>
                          </a:ln>
                          <a:solidFill>
                            <a:schemeClr val="tx2">
                              <a:lumMod val="25000"/>
                            </a:schemeClr>
                          </a:solidFill>
                          <a:effectLst/>
                          <a:latin typeface="Arial" charset="0"/>
                          <a:ea typeface="+mn-ea"/>
                          <a:cs typeface="+mn-cs"/>
                        </a:rPr>
                        <a:t> </a:t>
                      </a:r>
                      <a:r>
                        <a:rPr kumimoji="0" lang="de-DE" sz="1800" b="0" i="0" u="none" strike="noStrike" kern="1200" cap="none" normalizeH="0" baseline="0" dirty="0" err="1" smtClean="0">
                          <a:ln>
                            <a:noFill/>
                          </a:ln>
                          <a:solidFill>
                            <a:schemeClr val="tx2">
                              <a:lumMod val="25000"/>
                            </a:schemeClr>
                          </a:solidFill>
                          <a:effectLst/>
                          <a:latin typeface="Arial" charset="0"/>
                          <a:ea typeface="+mn-ea"/>
                          <a:cs typeface="+mn-cs"/>
                        </a:rPr>
                        <a:t>Europaea</a:t>
                      </a:r>
                      <a:r>
                        <a:rPr kumimoji="0" lang="de-DE" sz="1800" b="0" i="0" u="none" strike="noStrike" kern="1200" cap="none" normalizeH="0" baseline="0" dirty="0" smtClean="0">
                          <a:ln>
                            <a:noFill/>
                          </a:ln>
                          <a:solidFill>
                            <a:schemeClr val="tx2">
                              <a:lumMod val="25000"/>
                            </a:schemeClr>
                          </a:solidFill>
                          <a:effectLst/>
                          <a:latin typeface="Arial" charset="0"/>
                          <a:ea typeface="+mn-ea"/>
                          <a:cs typeface="+mn-cs"/>
                        </a:rPr>
                        <a:t>)</a:t>
                      </a: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smtClean="0">
                          <a:ln>
                            <a:noFill/>
                          </a:ln>
                          <a:solidFill>
                            <a:schemeClr val="tx2">
                              <a:lumMod val="25000"/>
                            </a:schemeClr>
                          </a:solidFill>
                          <a:effectLst/>
                          <a:latin typeface="Arial" charset="0"/>
                          <a:ea typeface="+mn-ea"/>
                          <a:cs typeface="+mn-cs"/>
                        </a:rPr>
                        <a:t>eGmbH</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dirty="0" smtClean="0">
                          <a:ln>
                            <a:noFill/>
                          </a:ln>
                          <a:solidFill>
                            <a:schemeClr val="tx2">
                              <a:lumMod val="25000"/>
                            </a:schemeClr>
                          </a:solidFill>
                          <a:effectLst/>
                          <a:latin typeface="Arial" charset="0"/>
                          <a:ea typeface="+mn-ea"/>
                          <a:cs typeface="+mn-cs"/>
                        </a:rPr>
                        <a:t>eingetragene Genossenschaft mit beschränkter Haftung (veraltet)</a:t>
                      </a: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smtClean="0">
                          <a:ln>
                            <a:noFill/>
                          </a:ln>
                          <a:solidFill>
                            <a:schemeClr val="tx2">
                              <a:lumMod val="25000"/>
                            </a:schemeClr>
                          </a:solidFill>
                          <a:effectLst/>
                          <a:latin typeface="Arial" charset="0"/>
                          <a:ea typeface="+mn-ea"/>
                          <a:cs typeface="+mn-cs"/>
                        </a:rPr>
                        <a:t>eGmuH</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dirty="0" smtClean="0">
                          <a:ln>
                            <a:noFill/>
                          </a:ln>
                          <a:solidFill>
                            <a:schemeClr val="tx2">
                              <a:lumMod val="25000"/>
                            </a:schemeClr>
                          </a:solidFill>
                          <a:effectLst/>
                          <a:latin typeface="Arial" charset="0"/>
                          <a:ea typeface="+mn-ea"/>
                          <a:cs typeface="+mn-cs"/>
                        </a:rPr>
                        <a:t>eingetragene Genossenschaft mit unbeschränkter Haftung (veraltet)</a:t>
                      </a:r>
                    </a:p>
                  </a:txBody>
                  <a:tcPr anchor="ctr" horzOverflow="overflow">
                    <a:lnL>
                      <a:noFill/>
                    </a:lnL>
                    <a:lnR cap="flat">
                      <a:noFill/>
                    </a:lnR>
                    <a:lnT>
                      <a:noFill/>
                    </a:lnT>
                    <a:lnB>
                      <a:noFill/>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smtClean="0">
                          <a:ln>
                            <a:noFill/>
                          </a:ln>
                          <a:solidFill>
                            <a:schemeClr val="tx2">
                              <a:lumMod val="25000"/>
                            </a:schemeClr>
                          </a:solidFill>
                          <a:effectLst/>
                          <a:latin typeface="Arial" charset="0"/>
                          <a:ea typeface="+mn-ea"/>
                          <a:cs typeface="+mn-cs"/>
                        </a:rPr>
                        <a:t>KGaA</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dirty="0" smtClean="0">
                          <a:ln>
                            <a:noFill/>
                          </a:ln>
                          <a:solidFill>
                            <a:schemeClr val="tx2">
                              <a:lumMod val="25000"/>
                            </a:schemeClr>
                          </a:solidFill>
                          <a:effectLst/>
                          <a:latin typeface="Arial" charset="0"/>
                          <a:ea typeface="+mn-ea"/>
                          <a:cs typeface="+mn-cs"/>
                        </a:rPr>
                        <a:t>Kommanditgesellschaft auf Aktien</a:t>
                      </a:r>
                    </a:p>
                  </a:txBody>
                  <a:tcPr anchor="ctr" horzOverflow="overflow">
                    <a:lnL>
                      <a:noFill/>
                    </a:lnL>
                    <a:lnR cap="flat">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42867583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9" name="Textfeld 8"/>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8" name="Abgerundetes Rechteck 7"/>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Übersicht</a:t>
            </a:r>
            <a:endParaRPr lang="de-DE" sz="2000" b="1" dirty="0">
              <a:solidFill>
                <a:schemeClr val="tx1"/>
              </a:solidFill>
            </a:endParaRPr>
          </a:p>
        </p:txBody>
      </p:sp>
      <p:graphicFrame>
        <p:nvGraphicFramePr>
          <p:cNvPr id="10" name="Group 30"/>
          <p:cNvGraphicFramePr>
            <a:graphicFrameLocks noGrp="1"/>
          </p:cNvGraphicFramePr>
          <p:nvPr>
            <p:ph/>
            <p:extLst>
              <p:ext uri="{D42A27DB-BD31-4B8C-83A1-F6EECF244321}">
                <p14:modId xmlns:p14="http://schemas.microsoft.com/office/powerpoint/2010/main" val="420795295"/>
              </p:ext>
            </p:extLst>
          </p:nvPr>
        </p:nvGraphicFramePr>
        <p:xfrm>
          <a:off x="262866" y="2276872"/>
          <a:ext cx="8856662" cy="2956560"/>
        </p:xfrm>
        <a:graphic>
          <a:graphicData uri="http://schemas.openxmlformats.org/drawingml/2006/table">
            <a:tbl>
              <a:tblPr/>
              <a:tblGrid>
                <a:gridCol w="2039937"/>
                <a:gridCol w="6816725"/>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1" i="0" u="none" strike="noStrike" kern="1200" cap="none" normalizeH="0" baseline="0" dirty="0" smtClean="0">
                          <a:ln>
                            <a:noFill/>
                          </a:ln>
                          <a:solidFill>
                            <a:schemeClr val="tx2">
                              <a:lumMod val="25000"/>
                            </a:schemeClr>
                          </a:solidFill>
                          <a:effectLst/>
                          <a:latin typeface="Arial" charset="0"/>
                          <a:ea typeface="+mn-ea"/>
                          <a:cs typeface="+mn-cs"/>
                        </a:rPr>
                        <a:t>Abkürzung</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1" i="0" u="none" strike="noStrike" kern="1200" cap="none" normalizeH="0" baseline="0" dirty="0" smtClean="0">
                          <a:ln>
                            <a:noFill/>
                          </a:ln>
                          <a:solidFill>
                            <a:schemeClr val="tx2">
                              <a:lumMod val="25000"/>
                            </a:schemeClr>
                          </a:solidFill>
                          <a:effectLst/>
                          <a:latin typeface="Arial" charset="0"/>
                          <a:ea typeface="+mn-ea"/>
                          <a:cs typeface="+mn-cs"/>
                        </a:rPr>
                        <a:t>Vollständige Bezeichnung</a:t>
                      </a:r>
                    </a:p>
                  </a:txBody>
                  <a:tcPr anchor="ctr" horzOverflow="overflow">
                    <a:lnL>
                      <a:noFill/>
                    </a:lnL>
                    <a:lnR cap="flat">
                      <a:noFill/>
                    </a:lnR>
                    <a:lnT cap="flat">
                      <a:noFill/>
                    </a:lnT>
                    <a:lnB>
                      <a:noFill/>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dirty="0" smtClean="0">
                          <a:ln>
                            <a:noFill/>
                          </a:ln>
                          <a:solidFill>
                            <a:schemeClr val="tx2">
                              <a:lumMod val="25000"/>
                            </a:schemeClr>
                          </a:solidFill>
                          <a:effectLst/>
                          <a:latin typeface="Arial" charset="0"/>
                          <a:ea typeface="+mn-ea"/>
                          <a:cs typeface="+mn-cs"/>
                        </a:rPr>
                        <a:t>GmbH &amp; Co. KG</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dirty="0" smtClean="0">
                          <a:ln>
                            <a:noFill/>
                          </a:ln>
                          <a:solidFill>
                            <a:schemeClr val="tx2">
                              <a:lumMod val="25000"/>
                            </a:schemeClr>
                          </a:solidFill>
                          <a:effectLst/>
                          <a:latin typeface="Arial" charset="0"/>
                          <a:ea typeface="+mn-ea"/>
                          <a:cs typeface="+mn-cs"/>
                        </a:rPr>
                        <a:t>Kommanditgesellschaft mit einer Gesellschaft mit beschränkter Haftung als Komplementärin</a:t>
                      </a:r>
                    </a:p>
                  </a:txBody>
                  <a:tcPr anchor="ct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smtClean="0">
                          <a:ln>
                            <a:noFill/>
                          </a:ln>
                          <a:solidFill>
                            <a:schemeClr val="tx2">
                              <a:lumMod val="25000"/>
                            </a:schemeClr>
                          </a:solidFill>
                          <a:effectLst/>
                          <a:latin typeface="Arial" charset="0"/>
                          <a:ea typeface="+mn-ea"/>
                          <a:cs typeface="+mn-cs"/>
                        </a:rPr>
                        <a:t>AG &amp; Co. KG</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dirty="0" smtClean="0">
                          <a:ln>
                            <a:noFill/>
                          </a:ln>
                          <a:solidFill>
                            <a:schemeClr val="tx2">
                              <a:lumMod val="25000"/>
                            </a:schemeClr>
                          </a:solidFill>
                          <a:effectLst/>
                          <a:latin typeface="Arial" charset="0"/>
                          <a:ea typeface="+mn-ea"/>
                          <a:cs typeface="+mn-cs"/>
                        </a:rPr>
                        <a:t>Kommanditgesellschaft mit einer Aktiengesellschaft als Komplementärin</a:t>
                      </a:r>
                    </a:p>
                  </a:txBody>
                  <a:tcPr anchor="ct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smtClean="0">
                          <a:ln>
                            <a:noFill/>
                          </a:ln>
                          <a:solidFill>
                            <a:schemeClr val="tx2">
                              <a:lumMod val="25000"/>
                            </a:schemeClr>
                          </a:solidFill>
                          <a:effectLst/>
                          <a:latin typeface="Arial" charset="0"/>
                          <a:ea typeface="+mn-ea"/>
                          <a:cs typeface="+mn-cs"/>
                        </a:rPr>
                        <a:t>GmbH &amp; Co. KGaA</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dirty="0" smtClean="0">
                          <a:ln>
                            <a:noFill/>
                          </a:ln>
                          <a:solidFill>
                            <a:schemeClr val="tx2">
                              <a:lumMod val="25000"/>
                            </a:schemeClr>
                          </a:solidFill>
                          <a:effectLst/>
                          <a:latin typeface="Arial" charset="0"/>
                          <a:ea typeface="+mn-ea"/>
                          <a:cs typeface="+mn-cs"/>
                        </a:rPr>
                        <a:t>Kommanditgesellschaft auf Aktien mit einer Gesellschaft mit beschränkter Haftung als Komplementärin</a:t>
                      </a:r>
                    </a:p>
                  </a:txBody>
                  <a:tcPr anchor="ctr" horzOverflow="overflow">
                    <a:lnL>
                      <a:noFill/>
                    </a:lnL>
                    <a:lnR cap="flat">
                      <a:noFill/>
                    </a:lnR>
                    <a:lnT>
                      <a:noFill/>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smtClean="0">
                          <a:ln>
                            <a:noFill/>
                          </a:ln>
                          <a:solidFill>
                            <a:schemeClr val="tx2">
                              <a:lumMod val="25000"/>
                            </a:schemeClr>
                          </a:solidFill>
                          <a:effectLst/>
                          <a:latin typeface="Arial" charset="0"/>
                          <a:ea typeface="+mn-ea"/>
                          <a:cs typeface="+mn-cs"/>
                        </a:rPr>
                        <a:t>AG &amp; Co. KGaA</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kern="1200" cap="none" normalizeH="0" baseline="0" dirty="0" smtClean="0">
                          <a:ln>
                            <a:noFill/>
                          </a:ln>
                          <a:solidFill>
                            <a:schemeClr val="tx2">
                              <a:lumMod val="25000"/>
                            </a:schemeClr>
                          </a:solidFill>
                          <a:effectLst/>
                          <a:latin typeface="Arial" charset="0"/>
                          <a:ea typeface="+mn-ea"/>
                          <a:cs typeface="+mn-cs"/>
                        </a:rPr>
                        <a:t>Kommanditgesellschaft auf Aktien mit einer Aktiengesellschaft als Komplementärin</a:t>
                      </a:r>
                    </a:p>
                  </a:txBody>
                  <a:tcPr anchor="ctr"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31615497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9" name="Textfeld 8"/>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pic>
        <p:nvPicPr>
          <p:cNvPr id="6" name="Bild 4"/>
          <p:cNvPicPr/>
          <p:nvPr/>
        </p:nvPicPr>
        <p:blipFill>
          <a:blip r:embed="rId3" cstate="print"/>
          <a:srcRect/>
          <a:stretch>
            <a:fillRect/>
          </a:stretch>
        </p:blipFill>
        <p:spPr bwMode="auto">
          <a:xfrm>
            <a:off x="323528" y="1972049"/>
            <a:ext cx="8496944" cy="476456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 name="Abgerundetes Rechteck 1"/>
          <p:cNvSpPr/>
          <p:nvPr/>
        </p:nvSpPr>
        <p:spPr>
          <a:xfrm>
            <a:off x="220122" y="1952677"/>
            <a:ext cx="452914" cy="4763167"/>
          </a:xfrm>
          <a:prstGeom prst="roundRect">
            <a:avLst/>
          </a:prstGeom>
          <a:gradFill flip="none" rotWithShape="1">
            <a:gsLst>
              <a:gs pos="57000">
                <a:schemeClr val="accent1">
                  <a:shade val="30000"/>
                  <a:satMod val="115000"/>
                </a:schemeClr>
              </a:gs>
              <a:gs pos="78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de-DE" dirty="0">
              <a:effectLst>
                <a:glow rad="63500">
                  <a:schemeClr val="accent1">
                    <a:satMod val="175000"/>
                    <a:alpha val="40000"/>
                  </a:schemeClr>
                </a:glow>
              </a:effectLst>
            </a:endParaRPr>
          </a:p>
        </p:txBody>
      </p:sp>
      <p:sp>
        <p:nvSpPr>
          <p:cNvPr id="7" name="Abgerundetes Rechteck 6"/>
          <p:cNvSpPr/>
          <p:nvPr/>
        </p:nvSpPr>
        <p:spPr>
          <a:xfrm>
            <a:off x="751290" y="1912782"/>
            <a:ext cx="2379668" cy="4780431"/>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de-DE" dirty="0">
              <a:effectLst>
                <a:glow rad="63500">
                  <a:schemeClr val="accent1">
                    <a:satMod val="175000"/>
                    <a:alpha val="40000"/>
                  </a:schemeClr>
                </a:glow>
              </a:effectLst>
            </a:endParaRPr>
          </a:p>
        </p:txBody>
      </p:sp>
      <p:sp>
        <p:nvSpPr>
          <p:cNvPr id="4" name="Textfeld 3"/>
          <p:cNvSpPr txBox="1"/>
          <p:nvPr/>
        </p:nvSpPr>
        <p:spPr>
          <a:xfrm>
            <a:off x="673218" y="1930170"/>
            <a:ext cx="1199538" cy="4649595"/>
          </a:xfrm>
          <a:prstGeom prst="rect">
            <a:avLst/>
          </a:prstGeom>
          <a:noFill/>
        </p:spPr>
        <p:txBody>
          <a:bodyPr vert="vert270" wrap="square" rtlCol="0">
            <a:spAutoFit/>
          </a:bodyPr>
          <a:lstStyle/>
          <a:p>
            <a:r>
              <a:rPr lang="de-DE" sz="3200" b="1" dirty="0" smtClean="0">
                <a:latin typeface="Batang" panose="02030600000101010101" pitchFamily="18" charset="-127"/>
                <a:ea typeface="Batang" panose="02030600000101010101" pitchFamily="18" charset="-127"/>
              </a:rPr>
              <a:t>Personengesellschaften</a:t>
            </a:r>
            <a:endParaRPr lang="de-DE" sz="3200" b="1" dirty="0">
              <a:latin typeface="Batang" panose="02030600000101010101" pitchFamily="18" charset="-127"/>
              <a:ea typeface="Batang" panose="02030600000101010101" pitchFamily="18" charset="-127"/>
            </a:endParaRPr>
          </a:p>
        </p:txBody>
      </p:sp>
      <p:sp>
        <p:nvSpPr>
          <p:cNvPr id="5" name="Textfeld 4"/>
          <p:cNvSpPr txBox="1"/>
          <p:nvPr/>
        </p:nvSpPr>
        <p:spPr>
          <a:xfrm>
            <a:off x="1208592" y="2317837"/>
            <a:ext cx="1985856" cy="3970318"/>
          </a:xfrm>
          <a:prstGeom prst="rect">
            <a:avLst/>
          </a:prstGeom>
          <a:noFill/>
        </p:spPr>
        <p:txBody>
          <a:bodyPr wrap="square" rtlCol="0">
            <a:spAutoFit/>
          </a:bodyPr>
          <a:lstStyle/>
          <a:p>
            <a:r>
              <a:rPr lang="de-DE" dirty="0" smtClean="0"/>
              <a:t>Gesellschaft bürgerlichen Rechts (GbR)</a:t>
            </a:r>
          </a:p>
          <a:p>
            <a:endParaRPr lang="de-DE" dirty="0"/>
          </a:p>
          <a:p>
            <a:r>
              <a:rPr lang="de-DE" dirty="0" smtClean="0"/>
              <a:t>Offene Handels-gesellschaft (OHG)</a:t>
            </a:r>
          </a:p>
          <a:p>
            <a:pPr marL="285750" indent="-285750">
              <a:buFont typeface="Courier New" panose="02070309020205020404" pitchFamily="49" charset="0"/>
              <a:buChar char="o"/>
            </a:pPr>
            <a:endParaRPr lang="de-DE" dirty="0"/>
          </a:p>
          <a:p>
            <a:r>
              <a:rPr lang="de-DE" dirty="0" smtClean="0"/>
              <a:t>Kommandit-gesellschaft (KG)</a:t>
            </a:r>
          </a:p>
          <a:p>
            <a:pPr marL="285750" indent="-285750">
              <a:buFont typeface="Courier New" panose="02070309020205020404" pitchFamily="49" charset="0"/>
              <a:buChar char="o"/>
            </a:pPr>
            <a:endParaRPr lang="de-DE" dirty="0"/>
          </a:p>
          <a:p>
            <a:r>
              <a:rPr lang="de-DE" dirty="0" smtClean="0"/>
              <a:t>Partnergesellschaft (PartG)</a:t>
            </a:r>
          </a:p>
          <a:p>
            <a:pPr marL="285750" indent="-285750">
              <a:buFont typeface="Courier New" panose="02070309020205020404" pitchFamily="49" charset="0"/>
              <a:buChar char="o"/>
            </a:pPr>
            <a:endParaRPr lang="de-DE" dirty="0"/>
          </a:p>
          <a:p>
            <a:r>
              <a:rPr lang="de-DE" dirty="0" smtClean="0"/>
              <a:t>Stille Gesellschaft</a:t>
            </a:r>
          </a:p>
        </p:txBody>
      </p:sp>
      <p:sp>
        <p:nvSpPr>
          <p:cNvPr id="10" name="Abgerundetes Rechteck 9"/>
          <p:cNvSpPr/>
          <p:nvPr/>
        </p:nvSpPr>
        <p:spPr>
          <a:xfrm>
            <a:off x="3213660" y="1912782"/>
            <a:ext cx="2845519" cy="4820326"/>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de-DE" dirty="0">
              <a:effectLst>
                <a:glow rad="63500">
                  <a:schemeClr val="accent1">
                    <a:satMod val="175000"/>
                    <a:alpha val="40000"/>
                  </a:schemeClr>
                </a:glow>
              </a:effectLst>
            </a:endParaRPr>
          </a:p>
        </p:txBody>
      </p:sp>
      <p:sp>
        <p:nvSpPr>
          <p:cNvPr id="11" name="Textfeld 10"/>
          <p:cNvSpPr txBox="1"/>
          <p:nvPr/>
        </p:nvSpPr>
        <p:spPr>
          <a:xfrm>
            <a:off x="3118719" y="1772816"/>
            <a:ext cx="677108" cy="4649595"/>
          </a:xfrm>
          <a:prstGeom prst="rect">
            <a:avLst/>
          </a:prstGeom>
          <a:noFill/>
        </p:spPr>
        <p:txBody>
          <a:bodyPr vert="vert270" wrap="square" rtlCol="0">
            <a:spAutoFit/>
          </a:bodyPr>
          <a:lstStyle/>
          <a:p>
            <a:r>
              <a:rPr lang="de-DE" sz="3200" b="1" dirty="0" smtClean="0">
                <a:latin typeface="Batang" panose="02030600000101010101" pitchFamily="18" charset="-127"/>
                <a:ea typeface="Batang" panose="02030600000101010101" pitchFamily="18" charset="-127"/>
              </a:rPr>
              <a:t>Kapitalgesellschaften</a:t>
            </a:r>
            <a:endParaRPr lang="de-DE" sz="3200" b="1" dirty="0">
              <a:latin typeface="Batang" panose="02030600000101010101" pitchFamily="18" charset="-127"/>
              <a:ea typeface="Batang" panose="02030600000101010101" pitchFamily="18" charset="-127"/>
            </a:endParaRPr>
          </a:p>
        </p:txBody>
      </p:sp>
      <p:sp>
        <p:nvSpPr>
          <p:cNvPr id="12" name="Textfeld 11"/>
          <p:cNvSpPr txBox="1"/>
          <p:nvPr/>
        </p:nvSpPr>
        <p:spPr>
          <a:xfrm>
            <a:off x="3693724" y="2217257"/>
            <a:ext cx="2447885" cy="4462760"/>
          </a:xfrm>
          <a:prstGeom prst="rect">
            <a:avLst/>
          </a:prstGeom>
          <a:noFill/>
        </p:spPr>
        <p:txBody>
          <a:bodyPr wrap="square" rtlCol="0">
            <a:spAutoFit/>
          </a:bodyPr>
          <a:lstStyle/>
          <a:p>
            <a:r>
              <a:rPr lang="de-DE" dirty="0" smtClean="0"/>
              <a:t>Gesellschaft mit beschränkter Haftung (GmbH)</a:t>
            </a:r>
          </a:p>
          <a:p>
            <a:endParaRPr lang="de-DE" sz="800" dirty="0"/>
          </a:p>
          <a:p>
            <a:r>
              <a:rPr lang="de-DE" dirty="0" smtClean="0"/>
              <a:t>Unternehmergesellschaft haftungsbeschränkt UG (Haftungsbeschränkt)</a:t>
            </a:r>
          </a:p>
          <a:p>
            <a:pPr marL="285750" indent="-285750">
              <a:buFont typeface="Courier New" panose="02070309020205020404" pitchFamily="49" charset="0"/>
              <a:buChar char="o"/>
            </a:pPr>
            <a:endParaRPr lang="de-DE" sz="800" dirty="0"/>
          </a:p>
          <a:p>
            <a:r>
              <a:rPr lang="de-DE" dirty="0" smtClean="0"/>
              <a:t>Aktiengesellschaft (AG)</a:t>
            </a:r>
          </a:p>
          <a:p>
            <a:pPr marL="285750" indent="-285750">
              <a:buFont typeface="Courier New" panose="02070309020205020404" pitchFamily="49" charset="0"/>
              <a:buChar char="o"/>
            </a:pPr>
            <a:endParaRPr lang="de-DE" sz="800" dirty="0"/>
          </a:p>
          <a:p>
            <a:r>
              <a:rPr lang="de-DE" dirty="0" smtClean="0"/>
              <a:t>Kommanditgesellschaft auf Aktien (KGaA)</a:t>
            </a:r>
          </a:p>
          <a:p>
            <a:pPr marL="285750" indent="-285750">
              <a:buFont typeface="Courier New" panose="02070309020205020404" pitchFamily="49" charset="0"/>
              <a:buChar char="o"/>
            </a:pPr>
            <a:endParaRPr lang="de-DE" sz="800" dirty="0"/>
          </a:p>
          <a:p>
            <a:r>
              <a:rPr lang="de-DE" dirty="0" smtClean="0"/>
              <a:t>Private Company Limited </a:t>
            </a:r>
            <a:r>
              <a:rPr lang="de-DE" dirty="0" err="1" smtClean="0"/>
              <a:t>by</a:t>
            </a:r>
            <a:r>
              <a:rPr lang="de-DE" dirty="0" smtClean="0"/>
              <a:t> Shares (Ltd.)</a:t>
            </a:r>
          </a:p>
          <a:p>
            <a:endParaRPr lang="de-DE" sz="800" dirty="0"/>
          </a:p>
          <a:p>
            <a:r>
              <a:rPr lang="de-DE" dirty="0" smtClean="0"/>
              <a:t>Europäische Aktiengesellschaft (So</a:t>
            </a:r>
          </a:p>
        </p:txBody>
      </p:sp>
      <p:sp>
        <p:nvSpPr>
          <p:cNvPr id="13" name="Textfeld 12"/>
          <p:cNvSpPr txBox="1"/>
          <p:nvPr/>
        </p:nvSpPr>
        <p:spPr>
          <a:xfrm>
            <a:off x="66087" y="1522170"/>
            <a:ext cx="677108" cy="4649595"/>
          </a:xfrm>
          <a:prstGeom prst="rect">
            <a:avLst/>
          </a:prstGeom>
          <a:noFill/>
        </p:spPr>
        <p:txBody>
          <a:bodyPr vert="vert270" wrap="square" rtlCol="0">
            <a:spAutoFit/>
          </a:bodyPr>
          <a:lstStyle/>
          <a:p>
            <a:r>
              <a:rPr lang="de-DE" sz="3200" b="1" dirty="0" smtClean="0">
                <a:latin typeface="Batang" panose="02030600000101010101" pitchFamily="18" charset="-127"/>
                <a:ea typeface="Batang" panose="02030600000101010101" pitchFamily="18" charset="-127"/>
              </a:rPr>
              <a:t>Einzelunternehmen</a:t>
            </a:r>
            <a:endParaRPr lang="de-DE" sz="3200" b="1" dirty="0">
              <a:latin typeface="Batang" panose="02030600000101010101" pitchFamily="18" charset="-127"/>
              <a:ea typeface="Batang" panose="02030600000101010101" pitchFamily="18" charset="-127"/>
            </a:endParaRPr>
          </a:p>
        </p:txBody>
      </p:sp>
      <p:sp>
        <p:nvSpPr>
          <p:cNvPr id="14" name="Abgerundetes Rechteck 13"/>
          <p:cNvSpPr/>
          <p:nvPr/>
        </p:nvSpPr>
        <p:spPr>
          <a:xfrm>
            <a:off x="6129687" y="1897543"/>
            <a:ext cx="2845519" cy="1661956"/>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de-DE" dirty="0">
              <a:effectLst>
                <a:glow rad="63500">
                  <a:schemeClr val="accent1">
                    <a:satMod val="175000"/>
                    <a:alpha val="40000"/>
                  </a:schemeClr>
                </a:glow>
              </a:effectLst>
            </a:endParaRPr>
          </a:p>
        </p:txBody>
      </p:sp>
      <p:sp>
        <p:nvSpPr>
          <p:cNvPr id="15" name="Textfeld 14"/>
          <p:cNvSpPr txBox="1"/>
          <p:nvPr/>
        </p:nvSpPr>
        <p:spPr>
          <a:xfrm>
            <a:off x="7050264" y="2223845"/>
            <a:ext cx="2447885" cy="1446550"/>
          </a:xfrm>
          <a:prstGeom prst="rect">
            <a:avLst/>
          </a:prstGeom>
          <a:noFill/>
        </p:spPr>
        <p:txBody>
          <a:bodyPr wrap="square" rtlCol="0">
            <a:spAutoFit/>
          </a:bodyPr>
          <a:lstStyle/>
          <a:p>
            <a:r>
              <a:rPr lang="de-DE" dirty="0" smtClean="0"/>
              <a:t>GmbH &amp; Co. KG</a:t>
            </a:r>
          </a:p>
          <a:p>
            <a:endParaRPr lang="de-DE" sz="800" dirty="0" smtClean="0"/>
          </a:p>
          <a:p>
            <a:endParaRPr lang="de-DE" sz="800" dirty="0"/>
          </a:p>
          <a:p>
            <a:r>
              <a:rPr lang="de-DE" dirty="0" smtClean="0"/>
              <a:t>Doppelgesellschaft</a:t>
            </a:r>
          </a:p>
          <a:p>
            <a:endParaRPr lang="de-DE" dirty="0"/>
          </a:p>
          <a:p>
            <a:endParaRPr lang="de-DE" dirty="0" smtClean="0"/>
          </a:p>
        </p:txBody>
      </p:sp>
      <p:sp>
        <p:nvSpPr>
          <p:cNvPr id="16" name="Textfeld 15"/>
          <p:cNvSpPr txBox="1"/>
          <p:nvPr/>
        </p:nvSpPr>
        <p:spPr>
          <a:xfrm>
            <a:off x="6012763" y="730217"/>
            <a:ext cx="1169551" cy="2745850"/>
          </a:xfrm>
          <a:prstGeom prst="rect">
            <a:avLst/>
          </a:prstGeom>
          <a:noFill/>
        </p:spPr>
        <p:txBody>
          <a:bodyPr vert="vert270" wrap="square" rtlCol="0">
            <a:spAutoFit/>
          </a:bodyPr>
          <a:lstStyle/>
          <a:p>
            <a:r>
              <a:rPr lang="de-DE" sz="3200" b="1" dirty="0" smtClean="0">
                <a:latin typeface="Batang" panose="02030600000101010101" pitchFamily="18" charset="-127"/>
                <a:ea typeface="Batang" panose="02030600000101010101" pitchFamily="18" charset="-127"/>
              </a:rPr>
              <a:t>Misch-formen</a:t>
            </a:r>
            <a:endParaRPr lang="de-DE" sz="3200" b="1" dirty="0">
              <a:latin typeface="Batang" panose="02030600000101010101" pitchFamily="18" charset="-127"/>
              <a:ea typeface="Batang" panose="02030600000101010101" pitchFamily="18" charset="-127"/>
            </a:endParaRPr>
          </a:p>
        </p:txBody>
      </p:sp>
      <p:sp>
        <p:nvSpPr>
          <p:cNvPr id="17" name="Abgerundetes Rechteck 16"/>
          <p:cNvSpPr/>
          <p:nvPr/>
        </p:nvSpPr>
        <p:spPr>
          <a:xfrm>
            <a:off x="6129686" y="3670395"/>
            <a:ext cx="2845519" cy="3030073"/>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de-DE" dirty="0">
              <a:effectLst>
                <a:glow rad="63500">
                  <a:schemeClr val="accent1">
                    <a:satMod val="175000"/>
                    <a:alpha val="40000"/>
                  </a:schemeClr>
                </a:glow>
              </a:effectLst>
            </a:endParaRPr>
          </a:p>
        </p:txBody>
      </p:sp>
      <p:sp>
        <p:nvSpPr>
          <p:cNvPr id="18" name="Textfeld 17"/>
          <p:cNvSpPr txBox="1"/>
          <p:nvPr/>
        </p:nvSpPr>
        <p:spPr>
          <a:xfrm>
            <a:off x="6018746" y="3731437"/>
            <a:ext cx="1169551" cy="2869902"/>
          </a:xfrm>
          <a:prstGeom prst="rect">
            <a:avLst/>
          </a:prstGeom>
          <a:noFill/>
        </p:spPr>
        <p:txBody>
          <a:bodyPr vert="vert270" wrap="square" rtlCol="0">
            <a:spAutoFit/>
          </a:bodyPr>
          <a:lstStyle/>
          <a:p>
            <a:pPr algn="ctr"/>
            <a:r>
              <a:rPr lang="de-DE" sz="3200" b="1" dirty="0" smtClean="0">
                <a:latin typeface="Batang" panose="02030600000101010101" pitchFamily="18" charset="-127"/>
                <a:ea typeface="Batang" panose="02030600000101010101" pitchFamily="18" charset="-127"/>
              </a:rPr>
              <a:t>Sonstige</a:t>
            </a:r>
          </a:p>
          <a:p>
            <a:pPr algn="ctr"/>
            <a:r>
              <a:rPr lang="de-DE" sz="3200" b="1" dirty="0" smtClean="0">
                <a:latin typeface="Batang" panose="02030600000101010101" pitchFamily="18" charset="-127"/>
                <a:ea typeface="Batang" panose="02030600000101010101" pitchFamily="18" charset="-127"/>
              </a:rPr>
              <a:t>Rechtsformen</a:t>
            </a:r>
            <a:endParaRPr lang="de-DE" sz="3200" b="1" dirty="0">
              <a:latin typeface="Batang" panose="02030600000101010101" pitchFamily="18" charset="-127"/>
              <a:ea typeface="Batang" panose="02030600000101010101" pitchFamily="18" charset="-127"/>
            </a:endParaRPr>
          </a:p>
        </p:txBody>
      </p:sp>
      <p:sp>
        <p:nvSpPr>
          <p:cNvPr id="19" name="Textfeld 18"/>
          <p:cNvSpPr txBox="1"/>
          <p:nvPr/>
        </p:nvSpPr>
        <p:spPr>
          <a:xfrm>
            <a:off x="7158624" y="4584795"/>
            <a:ext cx="2447885" cy="1569660"/>
          </a:xfrm>
          <a:prstGeom prst="rect">
            <a:avLst/>
          </a:prstGeom>
          <a:noFill/>
        </p:spPr>
        <p:txBody>
          <a:bodyPr wrap="square" rtlCol="0">
            <a:spAutoFit/>
          </a:bodyPr>
          <a:lstStyle/>
          <a:p>
            <a:r>
              <a:rPr lang="de-DE" dirty="0" smtClean="0"/>
              <a:t>Genossenschaft</a:t>
            </a:r>
          </a:p>
          <a:p>
            <a:endParaRPr lang="de-DE" sz="800" dirty="0" smtClean="0"/>
          </a:p>
          <a:p>
            <a:endParaRPr lang="de-DE" sz="800" dirty="0"/>
          </a:p>
          <a:p>
            <a:endParaRPr lang="de-DE" sz="800" dirty="0"/>
          </a:p>
          <a:p>
            <a:r>
              <a:rPr lang="de-DE" dirty="0" smtClean="0"/>
              <a:t>Verein</a:t>
            </a:r>
          </a:p>
          <a:p>
            <a:endParaRPr lang="de-DE" dirty="0"/>
          </a:p>
          <a:p>
            <a:endParaRPr lang="de-DE" dirty="0" smtClean="0"/>
          </a:p>
        </p:txBody>
      </p:sp>
      <p:sp>
        <p:nvSpPr>
          <p:cNvPr id="20" name="Textfeld 19"/>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21" name="Abgerundetes Rechteck 20"/>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Übersicht</a:t>
            </a:r>
            <a:endParaRPr lang="de-DE" sz="2000" b="1" dirty="0">
              <a:solidFill>
                <a:schemeClr val="tx1"/>
              </a:solidFill>
            </a:endParaRPr>
          </a:p>
        </p:txBody>
      </p:sp>
    </p:spTree>
    <p:extLst>
      <p:ext uri="{BB962C8B-B14F-4D97-AF65-F5344CB8AC3E}">
        <p14:creationId xmlns:p14="http://schemas.microsoft.com/office/powerpoint/2010/main" val="24914776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9" name="Textfeld 8"/>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8" name="Abgerundetes Rechteck 7"/>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Übung</a:t>
            </a:r>
            <a:endParaRPr lang="de-DE" sz="2000" b="1" dirty="0">
              <a:solidFill>
                <a:schemeClr val="tx1"/>
              </a:solidFill>
            </a:endParaRPr>
          </a:p>
        </p:txBody>
      </p:sp>
      <p:sp>
        <p:nvSpPr>
          <p:cNvPr id="7" name="Rectangle 2"/>
          <p:cNvSpPr txBox="1">
            <a:spLocks noChangeArrowheads="1"/>
          </p:cNvSpPr>
          <p:nvPr/>
        </p:nvSpPr>
        <p:spPr bwMode="auto">
          <a:xfrm>
            <a:off x="251520" y="1844824"/>
            <a:ext cx="8135938" cy="589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accent4">
                    <a:lumMod val="50000"/>
                  </a:schemeClr>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accent4">
                    <a:lumMod val="50000"/>
                  </a:schemeClr>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accent4">
                    <a:lumMod val="50000"/>
                  </a:schemeClr>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accent4">
                    <a:lumMod val="50000"/>
                  </a:schemeClr>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buFont typeface="Wingdings" pitchFamily="2" charset="2"/>
              <a:buNone/>
            </a:pPr>
            <a:r>
              <a:rPr lang="de-DE" b="1" kern="0" dirty="0" smtClean="0"/>
              <a:t>     </a:t>
            </a:r>
            <a:r>
              <a:rPr lang="de-DE" sz="2400" b="1" kern="0" dirty="0">
                <a:solidFill>
                  <a:schemeClr val="accent6">
                    <a:lumMod val="50000"/>
                  </a:schemeClr>
                </a:solidFill>
                <a:effectLst/>
              </a:rPr>
              <a:t>Übung – Gewinnverteilung einer OHG </a:t>
            </a:r>
          </a:p>
          <a:p>
            <a:pPr>
              <a:buFont typeface="Wingdings" pitchFamily="2" charset="2"/>
              <a:buNone/>
            </a:pPr>
            <a:endParaRPr lang="de-DE" sz="1800" b="1" kern="0" dirty="0">
              <a:solidFill>
                <a:schemeClr val="accent6">
                  <a:lumMod val="50000"/>
                </a:schemeClr>
              </a:solidFill>
              <a:effectLst/>
            </a:endParaRPr>
          </a:p>
          <a:p>
            <a:pPr>
              <a:buFont typeface="Wingdings" pitchFamily="2" charset="2"/>
              <a:buNone/>
            </a:pPr>
            <a:r>
              <a:rPr lang="de-DE" sz="1800" b="1" kern="0" dirty="0">
                <a:solidFill>
                  <a:schemeClr val="accent6">
                    <a:lumMod val="50000"/>
                  </a:schemeClr>
                </a:solidFill>
                <a:effectLst/>
              </a:rPr>
              <a:t>	Für das vergangene Geschäftsjahr haben die Gesellschafter der ‚Wir machen richtig Asche OHG:</a:t>
            </a:r>
          </a:p>
          <a:p>
            <a:pPr algn="just">
              <a:buFont typeface="Wingdings" pitchFamily="2" charset="2"/>
              <a:buNone/>
            </a:pPr>
            <a:endParaRPr lang="de-DE" sz="1800" b="1" kern="0" dirty="0">
              <a:solidFill>
                <a:schemeClr val="accent6">
                  <a:lumMod val="50000"/>
                </a:schemeClr>
              </a:solidFill>
              <a:effectLst/>
            </a:endParaRPr>
          </a:p>
          <a:p>
            <a:pPr algn="just">
              <a:buFont typeface="Wingdings" pitchFamily="2" charset="2"/>
              <a:buNone/>
            </a:pPr>
            <a:r>
              <a:rPr lang="de-DE" sz="1800" b="1" kern="0" dirty="0">
                <a:solidFill>
                  <a:schemeClr val="accent6">
                    <a:lumMod val="50000"/>
                  </a:schemeClr>
                </a:solidFill>
                <a:effectLst/>
              </a:rPr>
              <a:t>		Gesellschafter A 190 000,00 €, </a:t>
            </a:r>
          </a:p>
          <a:p>
            <a:pPr algn="just">
              <a:buFont typeface="Wingdings" pitchFamily="2" charset="2"/>
              <a:buNone/>
            </a:pPr>
            <a:r>
              <a:rPr lang="de-DE" sz="1800" b="1" kern="0" dirty="0">
                <a:solidFill>
                  <a:schemeClr val="accent6">
                    <a:lumMod val="50000"/>
                  </a:schemeClr>
                </a:solidFill>
                <a:effectLst/>
              </a:rPr>
              <a:t>		Gesellschafter B 240 000,00 € und </a:t>
            </a:r>
          </a:p>
          <a:p>
            <a:pPr algn="just">
              <a:buFont typeface="Wingdings" pitchFamily="2" charset="2"/>
              <a:buNone/>
            </a:pPr>
            <a:r>
              <a:rPr lang="de-DE" sz="1800" b="1" kern="0" dirty="0">
                <a:solidFill>
                  <a:schemeClr val="accent6">
                    <a:lumMod val="50000"/>
                  </a:schemeClr>
                </a:solidFill>
                <a:effectLst/>
              </a:rPr>
              <a:t>		Gesellschafter C 160 000,00 € </a:t>
            </a:r>
          </a:p>
          <a:p>
            <a:pPr algn="just">
              <a:buFont typeface="Wingdings" pitchFamily="2" charset="2"/>
              <a:buNone/>
            </a:pPr>
            <a:r>
              <a:rPr lang="de-DE" sz="1800" b="1" kern="0" dirty="0">
                <a:solidFill>
                  <a:schemeClr val="accent6">
                    <a:lumMod val="50000"/>
                  </a:schemeClr>
                </a:solidFill>
                <a:effectLst/>
              </a:rPr>
              <a:t>							Gewinnanteil erhalten. </a:t>
            </a:r>
          </a:p>
          <a:p>
            <a:pPr>
              <a:buFont typeface="Wingdings" pitchFamily="2" charset="2"/>
              <a:buNone/>
            </a:pPr>
            <a:r>
              <a:rPr lang="de-DE" sz="1800" b="1" kern="0" dirty="0">
                <a:solidFill>
                  <a:schemeClr val="accent6">
                    <a:lumMod val="50000"/>
                  </a:schemeClr>
                </a:solidFill>
                <a:effectLst/>
              </a:rPr>
              <a:t>Frage: </a:t>
            </a:r>
          </a:p>
          <a:p>
            <a:pPr>
              <a:buFont typeface="Wingdings" pitchFamily="2" charset="2"/>
              <a:buNone/>
            </a:pPr>
            <a:r>
              <a:rPr lang="de-DE" sz="1800" b="1" kern="0" dirty="0">
                <a:solidFill>
                  <a:schemeClr val="accent6">
                    <a:lumMod val="50000"/>
                  </a:schemeClr>
                </a:solidFill>
                <a:effectLst/>
              </a:rPr>
              <a:t>	Wie hoch sind die Kapitaleinlagen der Gesellschafter A, B und C, wenn der Restgewinn, der nach Köpfen verteilt wurde, 420.000,00 € betrug?  </a:t>
            </a:r>
          </a:p>
        </p:txBody>
      </p:sp>
      <p:pic>
        <p:nvPicPr>
          <p:cNvPr id="6" name="Picture 2" descr="http://www.colourbox.de/preview/8295291-188837-question-mark-exclamation-mark-vector-eps8.jpg"/>
          <p:cNvPicPr>
            <a:picLocks noChangeAspect="1" noChangeArrowheads="1"/>
          </p:cNvPicPr>
          <p:nvPr/>
        </p:nvPicPr>
        <p:blipFill rotWithShape="1">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r="35765"/>
          <a:stretch/>
        </p:blipFill>
        <p:spPr bwMode="auto">
          <a:xfrm>
            <a:off x="8070811" y="5085184"/>
            <a:ext cx="928072" cy="1476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4634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1485826" name="Rectangle 2"/>
          <p:cNvSpPr>
            <a:spLocks noGrp="1" noChangeArrowheads="1"/>
          </p:cNvSpPr>
          <p:nvPr>
            <p:ph type="body" idx="1"/>
          </p:nvPr>
        </p:nvSpPr>
        <p:spPr>
          <a:xfrm>
            <a:off x="0" y="1642173"/>
            <a:ext cx="8964488" cy="4595139"/>
          </a:xfrm>
          <a:noFill/>
        </p:spPr>
        <p:txBody>
          <a:bodyPr/>
          <a:lstStyle/>
          <a:p>
            <a:pPr algn="just">
              <a:lnSpc>
                <a:spcPct val="90000"/>
              </a:lnSpc>
              <a:buFont typeface="Wingdings" pitchFamily="2" charset="2"/>
              <a:buNone/>
            </a:pPr>
            <a:r>
              <a:rPr lang="de-DE" b="1" dirty="0">
                <a:solidFill>
                  <a:schemeClr val="accent4">
                    <a:lumMod val="25000"/>
                  </a:schemeClr>
                </a:solidFill>
                <a:effectLst/>
              </a:rPr>
              <a:t> </a:t>
            </a:r>
            <a:r>
              <a:rPr lang="de-DE" b="1" dirty="0" smtClean="0">
                <a:solidFill>
                  <a:schemeClr val="accent4">
                    <a:lumMod val="25000"/>
                  </a:schemeClr>
                </a:solidFill>
                <a:effectLst/>
              </a:rPr>
              <a:t>   </a:t>
            </a:r>
            <a:r>
              <a:rPr lang="de-DE" b="1" dirty="0" smtClean="0">
                <a:effectLst/>
              </a:rPr>
              <a:t>  </a:t>
            </a:r>
            <a:endParaRPr lang="de-DE" b="1" dirty="0">
              <a:effectLst/>
            </a:endParaRPr>
          </a:p>
          <a:p>
            <a:pPr algn="just">
              <a:lnSpc>
                <a:spcPct val="90000"/>
              </a:lnSpc>
              <a:buFont typeface="Wingdings" pitchFamily="2" charset="2"/>
              <a:buNone/>
            </a:pPr>
            <a:r>
              <a:rPr lang="de-DE" b="1" dirty="0">
                <a:effectLst/>
              </a:rPr>
              <a:t>	</a:t>
            </a:r>
            <a:r>
              <a:rPr lang="de-DE" sz="2500" b="1" kern="1200" dirty="0">
                <a:solidFill>
                  <a:schemeClr val="accent6">
                    <a:lumMod val="50000"/>
                  </a:schemeClr>
                </a:solidFill>
                <a:effectLst/>
                <a:latin typeface="Garamond" pitchFamily="18" charset="0"/>
              </a:rPr>
              <a:t>Die Unternehmensform – als Rechtsform – regelt die Rechtsbeziehungen eines Unternehmens sowohl nach innen als auch nach außen.</a:t>
            </a:r>
          </a:p>
          <a:p>
            <a:pPr algn="just">
              <a:lnSpc>
                <a:spcPct val="90000"/>
              </a:lnSpc>
              <a:buFont typeface="Wingdings" pitchFamily="2" charset="2"/>
              <a:buNone/>
            </a:pPr>
            <a:endParaRPr lang="de-DE" sz="2500" b="1" kern="1200" dirty="0">
              <a:solidFill>
                <a:schemeClr val="accent6">
                  <a:lumMod val="50000"/>
                </a:schemeClr>
              </a:solidFill>
              <a:effectLst/>
              <a:latin typeface="Garamond" pitchFamily="18" charset="0"/>
            </a:endParaRPr>
          </a:p>
          <a:p>
            <a:pPr algn="just">
              <a:lnSpc>
                <a:spcPct val="90000"/>
              </a:lnSpc>
              <a:buFont typeface="Wingdings" pitchFamily="2" charset="2"/>
              <a:buNone/>
            </a:pPr>
            <a:r>
              <a:rPr lang="de-DE" sz="2500" b="1" kern="1200" dirty="0">
                <a:solidFill>
                  <a:schemeClr val="accent6">
                    <a:lumMod val="50000"/>
                  </a:schemeClr>
                </a:solidFill>
                <a:effectLst/>
                <a:latin typeface="Garamond" pitchFamily="18" charset="0"/>
              </a:rPr>
              <a:t>	</a:t>
            </a:r>
            <a:r>
              <a:rPr lang="de-DE" sz="2500" b="1" kern="1200" dirty="0" smtClean="0">
                <a:solidFill>
                  <a:schemeClr val="accent6">
                    <a:lumMod val="50000"/>
                  </a:schemeClr>
                </a:solidFill>
                <a:effectLst/>
                <a:latin typeface="Garamond" pitchFamily="18" charset="0"/>
              </a:rPr>
              <a:t>Die </a:t>
            </a:r>
            <a:r>
              <a:rPr lang="de-DE" sz="2500" b="1" kern="1200" dirty="0">
                <a:solidFill>
                  <a:schemeClr val="accent6">
                    <a:lumMod val="50000"/>
                  </a:schemeClr>
                </a:solidFill>
                <a:effectLst/>
                <a:latin typeface="Garamond" pitchFamily="18" charset="0"/>
              </a:rPr>
              <a:t>Wahl der Rechtsform ist eine langfristige Entscheidung bei der Unternehmensgründung – sie ist abhängig von (haftungs-)rechtlichen, Höhe des Gründungskapitals betreffende, die Publikationspflicht betreffende, steuerlichen, die Mitbestimmung betreffenden, wirtschaftlichen (Gewinn-, Verlustteilung) und/oder persönlichen Faktoren.</a:t>
            </a:r>
          </a:p>
        </p:txBody>
      </p:sp>
      <p:sp>
        <p:nvSpPr>
          <p:cNvPr id="5" name="Textfeld 4"/>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6" name="Abgerundetes Rechteck 5"/>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Definition</a:t>
            </a:r>
            <a:endParaRPr lang="de-DE" sz="20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9" name="Textfeld 8"/>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8" name="Abgerundetes Rechteck 7"/>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Lösung</a:t>
            </a:r>
            <a:endParaRPr lang="de-DE" sz="2000" b="1" dirty="0">
              <a:solidFill>
                <a:schemeClr val="tx1"/>
              </a:solidFill>
            </a:endParaRPr>
          </a:p>
        </p:txBody>
      </p:sp>
      <p:sp>
        <p:nvSpPr>
          <p:cNvPr id="6" name="Rectangle 2"/>
          <p:cNvSpPr txBox="1">
            <a:spLocks noChangeArrowheads="1"/>
          </p:cNvSpPr>
          <p:nvPr/>
        </p:nvSpPr>
        <p:spPr bwMode="auto">
          <a:xfrm>
            <a:off x="179512" y="2204864"/>
            <a:ext cx="8642350"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accent4">
                    <a:lumMod val="50000"/>
                  </a:schemeClr>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accent4">
                    <a:lumMod val="50000"/>
                  </a:schemeClr>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accent4">
                    <a:lumMod val="50000"/>
                  </a:schemeClr>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accent4">
                    <a:lumMod val="50000"/>
                  </a:schemeClr>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ctr">
              <a:buFont typeface="Wingdings" pitchFamily="2" charset="2"/>
              <a:buNone/>
            </a:pPr>
            <a:r>
              <a:rPr lang="de-DE" sz="2400" b="1" kern="0" dirty="0">
                <a:solidFill>
                  <a:schemeClr val="accent6">
                    <a:lumMod val="50000"/>
                  </a:schemeClr>
                </a:solidFill>
                <a:effectLst/>
              </a:rPr>
              <a:t>Übung – Gewinnverteilung einer OHG </a:t>
            </a:r>
          </a:p>
          <a:p>
            <a:pPr>
              <a:buFont typeface="Wingdings" pitchFamily="2" charset="2"/>
              <a:buNone/>
            </a:pPr>
            <a:endParaRPr lang="de-DE" sz="1800" b="1" kern="0" dirty="0">
              <a:solidFill>
                <a:schemeClr val="accent6">
                  <a:lumMod val="50000"/>
                </a:schemeClr>
              </a:solidFill>
              <a:effectLst/>
            </a:endParaRPr>
          </a:p>
          <a:p>
            <a:pPr algn="just">
              <a:buFont typeface="Wingdings" pitchFamily="2" charset="2"/>
              <a:buNone/>
            </a:pPr>
            <a:r>
              <a:rPr lang="de-DE" sz="1800" b="1" kern="0" dirty="0">
                <a:solidFill>
                  <a:schemeClr val="accent6">
                    <a:lumMod val="50000"/>
                  </a:schemeClr>
                </a:solidFill>
                <a:effectLst/>
              </a:rPr>
              <a:t>	</a:t>
            </a:r>
            <a:r>
              <a:rPr lang="de-DE" sz="1800" b="1" u="sng" kern="0" dirty="0">
                <a:solidFill>
                  <a:schemeClr val="accent6">
                    <a:lumMod val="50000"/>
                  </a:schemeClr>
                </a:solidFill>
                <a:effectLst/>
              </a:rPr>
              <a:t>Lösung </a:t>
            </a:r>
            <a:endParaRPr lang="de-DE" sz="1800" b="1" u="sng" kern="0" dirty="0" smtClean="0">
              <a:solidFill>
                <a:schemeClr val="accent6">
                  <a:lumMod val="50000"/>
                </a:schemeClr>
              </a:solidFill>
              <a:effectLst/>
            </a:endParaRPr>
          </a:p>
          <a:p>
            <a:pPr algn="just">
              <a:buFont typeface="Wingdings" pitchFamily="2" charset="2"/>
              <a:buNone/>
            </a:pPr>
            <a:endParaRPr lang="de-DE" sz="1800" b="1" u="sng" kern="0" dirty="0">
              <a:solidFill>
                <a:schemeClr val="accent6">
                  <a:lumMod val="50000"/>
                </a:schemeClr>
              </a:solidFill>
              <a:effectLst/>
            </a:endParaRPr>
          </a:p>
          <a:p>
            <a:pPr algn="just">
              <a:buFont typeface="Wingdings" pitchFamily="2" charset="2"/>
              <a:buNone/>
            </a:pPr>
            <a:r>
              <a:rPr lang="de-DE" sz="1800" b="1" kern="0" dirty="0">
                <a:solidFill>
                  <a:schemeClr val="accent6">
                    <a:lumMod val="50000"/>
                  </a:schemeClr>
                </a:solidFill>
                <a:effectLst/>
              </a:rPr>
              <a:t>		 Gewinnverteilung einer </a:t>
            </a:r>
            <a:r>
              <a:rPr lang="de-DE" sz="1800" b="1" kern="0" dirty="0" smtClean="0">
                <a:solidFill>
                  <a:schemeClr val="accent6">
                    <a:lumMod val="50000"/>
                  </a:schemeClr>
                </a:solidFill>
                <a:effectLst/>
              </a:rPr>
              <a:t>OHG Verzinsung: 4</a:t>
            </a:r>
            <a:r>
              <a:rPr lang="de-DE" sz="1800" b="1" kern="0" dirty="0">
                <a:solidFill>
                  <a:schemeClr val="accent6">
                    <a:lumMod val="50000"/>
                  </a:schemeClr>
                </a:solidFill>
                <a:effectLst/>
              </a:rPr>
              <a:t>%;  Restgewinn: nach Köpfen</a:t>
            </a:r>
          </a:p>
          <a:p>
            <a:pPr algn="just">
              <a:buFont typeface="Wingdings" pitchFamily="2" charset="2"/>
              <a:buNone/>
            </a:pPr>
            <a:endParaRPr lang="de-DE" sz="1800" b="1" kern="0" dirty="0">
              <a:solidFill>
                <a:schemeClr val="accent6">
                  <a:lumMod val="50000"/>
                </a:schemeClr>
              </a:solidFill>
              <a:effectLst/>
            </a:endParaRPr>
          </a:p>
          <a:p>
            <a:pPr algn="just">
              <a:buFont typeface="Wingdings" pitchFamily="2" charset="2"/>
              <a:buNone/>
            </a:pPr>
            <a:r>
              <a:rPr lang="de-DE" sz="1800" b="1" kern="0" dirty="0">
                <a:solidFill>
                  <a:schemeClr val="accent6">
                    <a:lumMod val="50000"/>
                  </a:schemeClr>
                </a:solidFill>
                <a:effectLst/>
              </a:rPr>
              <a:t>			Gesellschafter         Kapitalanteil				         </a:t>
            </a:r>
          </a:p>
          <a:p>
            <a:pPr algn="just">
              <a:buFont typeface="Wingdings" pitchFamily="2" charset="2"/>
              <a:buNone/>
            </a:pPr>
            <a:r>
              <a:rPr lang="de-DE" sz="1800" b="1" kern="0" dirty="0">
                <a:solidFill>
                  <a:schemeClr val="accent6">
                    <a:lumMod val="50000"/>
                  </a:schemeClr>
                </a:solidFill>
                <a:effectLst/>
              </a:rPr>
              <a:t>          		           A               1.250.000,00 € </a:t>
            </a:r>
          </a:p>
          <a:p>
            <a:pPr algn="just">
              <a:buFont typeface="Wingdings" pitchFamily="2" charset="2"/>
              <a:buNone/>
            </a:pPr>
            <a:r>
              <a:rPr lang="de-DE" sz="1800" b="1" kern="0" dirty="0">
                <a:solidFill>
                  <a:schemeClr val="accent6">
                    <a:lumMod val="50000"/>
                  </a:schemeClr>
                </a:solidFill>
                <a:effectLst/>
              </a:rPr>
              <a:t>          		           B               2.500.000,00 €                          </a:t>
            </a:r>
          </a:p>
          <a:p>
            <a:pPr algn="just">
              <a:buFont typeface="Wingdings" pitchFamily="2" charset="2"/>
              <a:buNone/>
            </a:pPr>
            <a:r>
              <a:rPr lang="de-DE" sz="1800" b="1" kern="0" dirty="0">
                <a:solidFill>
                  <a:schemeClr val="accent6">
                    <a:lumMod val="50000"/>
                  </a:schemeClr>
                </a:solidFill>
                <a:effectLst/>
              </a:rPr>
              <a:t>         		           C                  500.000,00 € </a:t>
            </a:r>
          </a:p>
        </p:txBody>
      </p:sp>
      <p:pic>
        <p:nvPicPr>
          <p:cNvPr id="7" name="Picture 2" descr="http://www.colourbox.de/preview/8295291-188837-question-mark-exclamation-mark-vector-eps8.jpg"/>
          <p:cNvPicPr>
            <a:picLocks noChangeAspect="1" noChangeArrowheads="1"/>
          </p:cNvPicPr>
          <p:nvPr/>
        </p:nvPicPr>
        <p:blipFill rotWithShape="1">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71109"/>
          <a:stretch/>
        </p:blipFill>
        <p:spPr bwMode="auto">
          <a:xfrm>
            <a:off x="5868144" y="4149080"/>
            <a:ext cx="590453"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740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9" name="Textfeld 8"/>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8" name="Abgerundetes Rechteck 7"/>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Lösung</a:t>
            </a:r>
            <a:endParaRPr lang="de-DE" sz="2000" b="1" dirty="0">
              <a:solidFill>
                <a:schemeClr val="tx1"/>
              </a:solidFill>
            </a:endParaRPr>
          </a:p>
        </p:txBody>
      </p:sp>
      <p:graphicFrame>
        <p:nvGraphicFramePr>
          <p:cNvPr id="7" name="Object 3"/>
          <p:cNvGraphicFramePr>
            <a:graphicFrameLocks noGrp="1" noChangeAspect="1"/>
          </p:cNvGraphicFramePr>
          <p:nvPr>
            <p:ph sz="half" idx="2"/>
            <p:extLst>
              <p:ext uri="{D42A27DB-BD31-4B8C-83A1-F6EECF244321}">
                <p14:modId xmlns:p14="http://schemas.microsoft.com/office/powerpoint/2010/main" val="2990878337"/>
              </p:ext>
            </p:extLst>
          </p:nvPr>
        </p:nvGraphicFramePr>
        <p:xfrm>
          <a:off x="755576" y="1970305"/>
          <a:ext cx="7656513" cy="4454525"/>
        </p:xfrm>
        <a:graphic>
          <a:graphicData uri="http://schemas.openxmlformats.org/presentationml/2006/ole">
            <mc:AlternateContent xmlns:mc="http://schemas.openxmlformats.org/markup-compatibility/2006">
              <mc:Choice xmlns:v="urn:schemas-microsoft-com:vml" Requires="v">
                <p:oleObj spid="_x0000_s1911868" name="Worksheet" r:id="rId4" imgW="8382228" imgH="4876605" progId="Excel.Sheet.8">
                  <p:embed/>
                </p:oleObj>
              </mc:Choice>
              <mc:Fallback>
                <p:oleObj name="Worksheet" r:id="rId4" imgW="8382228" imgH="4876605" progId="Excel.Sheet.8">
                  <p:embed/>
                  <p:pic>
                    <p:nvPicPr>
                      <p:cNvPr id="0" name=""/>
                      <p:cNvPicPr>
                        <a:picLocks noChangeAspect="1" noChangeArrowheads="1"/>
                      </p:cNvPicPr>
                      <p:nvPr/>
                    </p:nvPicPr>
                    <p:blipFill>
                      <a:blip r:embed="rId5"/>
                      <a:srcRect r="262"/>
                      <a:stretch>
                        <a:fillRect/>
                      </a:stretch>
                    </p:blipFill>
                    <p:spPr bwMode="auto">
                      <a:xfrm>
                        <a:off x="755576" y="1970305"/>
                        <a:ext cx="7656513" cy="4454525"/>
                      </a:xfrm>
                      <a:prstGeom prst="rect">
                        <a:avLst/>
                      </a:prstGeom>
                    </p:spPr>
                  </p:pic>
                </p:oleObj>
              </mc:Fallback>
            </mc:AlternateContent>
          </a:graphicData>
        </a:graphic>
      </p:graphicFrame>
      <p:pic>
        <p:nvPicPr>
          <p:cNvPr id="6" name="Picture 2" descr="http://www.colourbox.de/preview/8295291-188837-question-mark-exclamation-mark-vector-eps8.jpg"/>
          <p:cNvPicPr>
            <a:picLocks noChangeAspect="1" noChangeArrowheads="1"/>
          </p:cNvPicPr>
          <p:nvPr/>
        </p:nvPicPr>
        <p:blipFill rotWithShape="1">
          <a:blip r:embed="rId6">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71109"/>
          <a:stretch/>
        </p:blipFill>
        <p:spPr bwMode="auto">
          <a:xfrm>
            <a:off x="7654528" y="2492896"/>
            <a:ext cx="1165920" cy="4123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8142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7" name="Abgerundetes Rechteck 6"/>
          <p:cNvSpPr/>
          <p:nvPr/>
        </p:nvSpPr>
        <p:spPr>
          <a:xfrm>
            <a:off x="1845189" y="2320135"/>
            <a:ext cx="684125" cy="4227642"/>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de-DE" dirty="0">
              <a:effectLst>
                <a:glow rad="63500">
                  <a:schemeClr val="accent1">
                    <a:satMod val="175000"/>
                    <a:alpha val="40000"/>
                  </a:schemeClr>
                </a:glow>
              </a:effectLst>
            </a:endParaRPr>
          </a:p>
        </p:txBody>
      </p:sp>
      <p:sp>
        <p:nvSpPr>
          <p:cNvPr id="4" name="Textfeld 3"/>
          <p:cNvSpPr txBox="1"/>
          <p:nvPr/>
        </p:nvSpPr>
        <p:spPr>
          <a:xfrm>
            <a:off x="1773897" y="1068473"/>
            <a:ext cx="677108" cy="4649595"/>
          </a:xfrm>
          <a:prstGeom prst="rect">
            <a:avLst/>
          </a:prstGeom>
          <a:noFill/>
        </p:spPr>
        <p:txBody>
          <a:bodyPr vert="vert270" wrap="square" rtlCol="0">
            <a:spAutoFit/>
          </a:bodyPr>
          <a:lstStyle/>
          <a:p>
            <a:r>
              <a:rPr lang="de-DE" sz="3200" b="1" dirty="0" smtClean="0">
                <a:latin typeface="Batang" panose="02030600000101010101" pitchFamily="18" charset="-127"/>
                <a:ea typeface="Batang" panose="02030600000101010101" pitchFamily="18" charset="-127"/>
              </a:rPr>
              <a:t>Kooperation</a:t>
            </a:r>
            <a:endParaRPr lang="de-DE" sz="3200" b="1" dirty="0">
              <a:latin typeface="Batang" panose="02030600000101010101" pitchFamily="18" charset="-127"/>
              <a:ea typeface="Batang" panose="02030600000101010101" pitchFamily="18" charset="-127"/>
            </a:endParaRPr>
          </a:p>
        </p:txBody>
      </p:sp>
      <p:sp>
        <p:nvSpPr>
          <p:cNvPr id="10" name="Abgerundetes Rechteck 9"/>
          <p:cNvSpPr/>
          <p:nvPr/>
        </p:nvSpPr>
        <p:spPr>
          <a:xfrm>
            <a:off x="2705785" y="2293445"/>
            <a:ext cx="3528392" cy="4267537"/>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de-DE" dirty="0">
              <a:effectLst>
                <a:glow rad="63500">
                  <a:schemeClr val="accent1">
                    <a:satMod val="175000"/>
                    <a:alpha val="40000"/>
                  </a:schemeClr>
                </a:glow>
              </a:effectLst>
            </a:endParaRPr>
          </a:p>
        </p:txBody>
      </p:sp>
      <p:sp>
        <p:nvSpPr>
          <p:cNvPr id="11" name="Textfeld 10"/>
          <p:cNvSpPr txBox="1"/>
          <p:nvPr/>
        </p:nvSpPr>
        <p:spPr>
          <a:xfrm>
            <a:off x="2734435" y="1196751"/>
            <a:ext cx="677108" cy="4649595"/>
          </a:xfrm>
          <a:prstGeom prst="rect">
            <a:avLst/>
          </a:prstGeom>
          <a:noFill/>
        </p:spPr>
        <p:txBody>
          <a:bodyPr vert="vert270" wrap="square" rtlCol="0">
            <a:spAutoFit/>
          </a:bodyPr>
          <a:lstStyle/>
          <a:p>
            <a:r>
              <a:rPr lang="de-DE" sz="3200" b="1" dirty="0" smtClean="0">
                <a:latin typeface="Batang" panose="02030600000101010101" pitchFamily="18" charset="-127"/>
                <a:ea typeface="Batang" panose="02030600000101010101" pitchFamily="18" charset="-127"/>
              </a:rPr>
              <a:t>Konzentration</a:t>
            </a:r>
            <a:endParaRPr lang="de-DE" sz="3200" b="1" dirty="0">
              <a:latin typeface="Batang" panose="02030600000101010101" pitchFamily="18" charset="-127"/>
              <a:ea typeface="Batang" panose="02030600000101010101" pitchFamily="18" charset="-127"/>
            </a:endParaRPr>
          </a:p>
        </p:txBody>
      </p:sp>
      <p:sp>
        <p:nvSpPr>
          <p:cNvPr id="12" name="Textfeld 11"/>
          <p:cNvSpPr txBox="1"/>
          <p:nvPr/>
        </p:nvSpPr>
        <p:spPr>
          <a:xfrm>
            <a:off x="3345528" y="2293446"/>
            <a:ext cx="2730066" cy="3674852"/>
          </a:xfrm>
          <a:prstGeom prst="rect">
            <a:avLst/>
          </a:prstGeom>
          <a:noFill/>
        </p:spPr>
        <p:txBody>
          <a:bodyPr wrap="square" rtlCol="0">
            <a:spAutoFit/>
          </a:bodyPr>
          <a:lstStyle/>
          <a:p>
            <a:pPr>
              <a:spcBef>
                <a:spcPct val="20000"/>
              </a:spcBef>
              <a:buClr>
                <a:schemeClr val="hlink"/>
              </a:buClr>
              <a:buSzPct val="70000"/>
              <a:buFont typeface="Wingdings" pitchFamily="2" charset="2"/>
              <a:buNone/>
            </a:pPr>
            <a:r>
              <a:rPr lang="de-DE" sz="2400" b="1" dirty="0">
                <a:solidFill>
                  <a:srgbClr val="5F5F5F"/>
                </a:solidFill>
              </a:rPr>
              <a:t> </a:t>
            </a:r>
            <a:r>
              <a:rPr lang="de-DE" dirty="0" smtClean="0"/>
              <a:t>Kartell</a:t>
            </a:r>
            <a:endParaRPr lang="de-DE" dirty="0"/>
          </a:p>
          <a:p>
            <a:pPr>
              <a:spcBef>
                <a:spcPct val="20000"/>
              </a:spcBef>
              <a:buClr>
                <a:schemeClr val="hlink"/>
              </a:buClr>
              <a:buSzPct val="70000"/>
              <a:buFont typeface="Wingdings" pitchFamily="2" charset="2"/>
              <a:buNone/>
            </a:pPr>
            <a:r>
              <a:rPr lang="de-DE" dirty="0"/>
              <a:t>		</a:t>
            </a:r>
            <a:r>
              <a:rPr lang="de-DE" dirty="0" smtClean="0"/>
              <a:t> </a:t>
            </a:r>
            <a:r>
              <a:rPr lang="de-DE" dirty="0"/>
              <a:t>Interessengemeinschaft (IG)</a:t>
            </a:r>
          </a:p>
          <a:p>
            <a:pPr>
              <a:spcBef>
                <a:spcPct val="20000"/>
              </a:spcBef>
              <a:buClr>
                <a:schemeClr val="hlink"/>
              </a:buClr>
              <a:buSzPct val="70000"/>
              <a:buFont typeface="Wingdings" pitchFamily="2" charset="2"/>
              <a:buNone/>
            </a:pPr>
            <a:r>
              <a:rPr lang="de-DE" dirty="0"/>
              <a:t>	</a:t>
            </a:r>
          </a:p>
          <a:p>
            <a:pPr>
              <a:spcBef>
                <a:spcPct val="20000"/>
              </a:spcBef>
              <a:buClr>
                <a:schemeClr val="hlink"/>
              </a:buClr>
              <a:buSzPct val="70000"/>
              <a:buFont typeface="Wingdings" pitchFamily="2" charset="2"/>
              <a:buNone/>
            </a:pPr>
            <a:r>
              <a:rPr lang="de-DE" dirty="0" smtClean="0"/>
              <a:t>Konsortium</a:t>
            </a:r>
            <a:endParaRPr lang="de-DE" dirty="0"/>
          </a:p>
          <a:p>
            <a:pPr>
              <a:spcBef>
                <a:spcPct val="20000"/>
              </a:spcBef>
              <a:buClr>
                <a:schemeClr val="hlink"/>
              </a:buClr>
              <a:buSzPct val="70000"/>
              <a:buFont typeface="Wingdings" pitchFamily="2" charset="2"/>
              <a:buNone/>
            </a:pPr>
            <a:r>
              <a:rPr lang="de-DE" dirty="0"/>
              <a:t>		</a:t>
            </a:r>
          </a:p>
          <a:p>
            <a:pPr>
              <a:spcBef>
                <a:spcPct val="20000"/>
              </a:spcBef>
              <a:buClr>
                <a:schemeClr val="hlink"/>
              </a:buClr>
              <a:buSzPct val="70000"/>
              <a:buFont typeface="Wingdings" pitchFamily="2" charset="2"/>
              <a:buNone/>
            </a:pPr>
            <a:r>
              <a:rPr lang="de-DE" dirty="0" smtClean="0"/>
              <a:t>Holding</a:t>
            </a:r>
            <a:endParaRPr lang="de-DE" dirty="0"/>
          </a:p>
          <a:p>
            <a:pPr>
              <a:spcBef>
                <a:spcPct val="20000"/>
              </a:spcBef>
              <a:buClr>
                <a:schemeClr val="hlink"/>
              </a:buClr>
              <a:buSzPct val="70000"/>
              <a:buFont typeface="Wingdings" pitchFamily="2" charset="2"/>
              <a:buNone/>
            </a:pPr>
            <a:r>
              <a:rPr lang="de-DE" dirty="0"/>
              <a:t>		</a:t>
            </a:r>
          </a:p>
          <a:p>
            <a:pPr>
              <a:spcBef>
                <a:spcPct val="20000"/>
              </a:spcBef>
              <a:buClr>
                <a:schemeClr val="hlink"/>
              </a:buClr>
              <a:buSzPct val="70000"/>
              <a:buFont typeface="Wingdings" pitchFamily="2" charset="2"/>
              <a:buNone/>
            </a:pPr>
            <a:r>
              <a:rPr lang="de-DE" dirty="0" smtClean="0"/>
              <a:t>Verbundene </a:t>
            </a:r>
            <a:r>
              <a:rPr lang="de-DE" dirty="0"/>
              <a:t>Unternehmen</a:t>
            </a:r>
          </a:p>
          <a:p>
            <a:pPr>
              <a:spcBef>
                <a:spcPct val="20000"/>
              </a:spcBef>
              <a:buClr>
                <a:schemeClr val="hlink"/>
              </a:buClr>
              <a:buSzPct val="70000"/>
              <a:buFont typeface="Wingdings" pitchFamily="2" charset="2"/>
              <a:buNone/>
            </a:pPr>
            <a:r>
              <a:rPr lang="de-DE" dirty="0"/>
              <a:t>		</a:t>
            </a:r>
            <a:r>
              <a:rPr lang="de-DE" dirty="0" smtClean="0"/>
              <a:t> </a:t>
            </a:r>
            <a:r>
              <a:rPr lang="de-DE" dirty="0"/>
              <a:t>Vereinigte </a:t>
            </a:r>
            <a:r>
              <a:rPr lang="de-DE" dirty="0" smtClean="0"/>
              <a:t>Unternehmen</a:t>
            </a:r>
            <a:endParaRPr lang="de-DE" dirty="0"/>
          </a:p>
        </p:txBody>
      </p:sp>
      <p:sp>
        <p:nvSpPr>
          <p:cNvPr id="20" name="Textfeld 19"/>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1.1.2 Konzentrationsformen in der Wirtschaftsformen </a:t>
            </a:r>
            <a:r>
              <a:rPr lang="de-DE" sz="2800" b="1" dirty="0" smtClean="0">
                <a:solidFill>
                  <a:schemeClr val="accent4">
                    <a:lumMod val="25000"/>
                  </a:schemeClr>
                </a:solidFill>
              </a:rPr>
              <a:t>	</a:t>
            </a:r>
            <a:endParaRPr lang="de-DE" dirty="0"/>
          </a:p>
        </p:txBody>
      </p:sp>
      <p:sp>
        <p:nvSpPr>
          <p:cNvPr id="22" name="Abgerundetes Rechteck 21"/>
          <p:cNvSpPr/>
          <p:nvPr/>
        </p:nvSpPr>
        <p:spPr>
          <a:xfrm>
            <a:off x="6378193" y="2293445"/>
            <a:ext cx="684125" cy="4230863"/>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3200" b="1" dirty="0">
                <a:solidFill>
                  <a:schemeClr val="tx1"/>
                </a:solidFill>
                <a:latin typeface="Batang" panose="02030600000101010101" pitchFamily="18" charset="-127"/>
                <a:ea typeface="Batang" panose="02030600000101010101" pitchFamily="18" charset="-127"/>
              </a:rPr>
              <a:t>Verschmelzung</a:t>
            </a:r>
          </a:p>
        </p:txBody>
      </p:sp>
    </p:spTree>
    <p:extLst>
      <p:ext uri="{BB962C8B-B14F-4D97-AF65-F5344CB8AC3E}">
        <p14:creationId xmlns:p14="http://schemas.microsoft.com/office/powerpoint/2010/main" val="28508980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1.1.2 Konzentrationsformen in der Wirtschaftsformen </a:t>
            </a:r>
            <a:r>
              <a:rPr lang="de-DE" sz="2800" b="1" dirty="0" smtClean="0">
                <a:solidFill>
                  <a:schemeClr val="accent4">
                    <a:lumMod val="25000"/>
                  </a:schemeClr>
                </a:solidFill>
              </a:rPr>
              <a:t>	</a:t>
            </a:r>
            <a:endParaRPr lang="de-DE" dirty="0"/>
          </a:p>
        </p:txBody>
      </p:sp>
      <p:pic>
        <p:nvPicPr>
          <p:cNvPr id="13" name="Bild 7"/>
          <p:cNvPicPr/>
          <p:nvPr/>
        </p:nvPicPr>
        <p:blipFill>
          <a:blip r:embed="rId3" cstate="print"/>
          <a:srcRect/>
          <a:stretch>
            <a:fillRect/>
          </a:stretch>
        </p:blipFill>
        <p:spPr bwMode="auto">
          <a:xfrm>
            <a:off x="611560" y="1960937"/>
            <a:ext cx="8064896" cy="4564407"/>
          </a:xfrm>
          <a:prstGeom prst="rect">
            <a:avLst/>
          </a:prstGeom>
          <a:noFill/>
          <a:ln w="9525">
            <a:noFill/>
            <a:miter lim="800000"/>
            <a:headEnd/>
            <a:tailEnd/>
          </a:ln>
        </p:spPr>
      </p:pic>
    </p:spTree>
    <p:extLst>
      <p:ext uri="{BB962C8B-B14F-4D97-AF65-F5344CB8AC3E}">
        <p14:creationId xmlns:p14="http://schemas.microsoft.com/office/powerpoint/2010/main" val="4510221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1.1.2 Konzentrationsformen in der Wirtschaftsformen </a:t>
            </a:r>
            <a:r>
              <a:rPr lang="de-DE" sz="2800" b="1" dirty="0" smtClean="0">
                <a:solidFill>
                  <a:schemeClr val="accent4">
                    <a:lumMod val="25000"/>
                  </a:schemeClr>
                </a:solidFill>
              </a:rPr>
              <a:t>	</a:t>
            </a:r>
            <a:endParaRPr lang="de-DE" dirty="0"/>
          </a:p>
        </p:txBody>
      </p:sp>
      <p:grpSp>
        <p:nvGrpSpPr>
          <p:cNvPr id="13" name="Organization Chart 7"/>
          <p:cNvGrpSpPr>
            <a:grpSpLocks/>
          </p:cNvGrpSpPr>
          <p:nvPr/>
        </p:nvGrpSpPr>
        <p:grpSpPr bwMode="auto">
          <a:xfrm>
            <a:off x="251520" y="908720"/>
            <a:ext cx="8424863" cy="5819775"/>
            <a:chOff x="-311" y="1277"/>
            <a:chExt cx="11253" cy="3915"/>
          </a:xfrm>
        </p:grpSpPr>
        <p:cxnSp>
          <p:nvCxnSpPr>
            <p:cNvPr id="14" name="_s105492"/>
            <p:cNvCxnSpPr>
              <a:cxnSpLocks noChangeShapeType="1"/>
              <a:stCxn id="21" idx="0"/>
              <a:endCxn id="17" idx="2"/>
            </p:cNvCxnSpPr>
            <p:nvPr/>
          </p:nvCxnSpPr>
          <p:spPr bwMode="auto">
            <a:xfrm rot="5400000" flipH="1">
              <a:off x="7151" y="352"/>
              <a:ext cx="129" cy="3797"/>
            </a:xfrm>
            <a:prstGeom prst="bentConnector3">
              <a:avLst>
                <a:gd name="adj1" fmla="val 49588"/>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5" name="_s105485"/>
            <p:cNvCxnSpPr>
              <a:cxnSpLocks noChangeShapeType="1"/>
              <a:stCxn id="19" idx="0"/>
              <a:endCxn id="17" idx="2"/>
            </p:cNvCxnSpPr>
            <p:nvPr/>
          </p:nvCxnSpPr>
          <p:spPr bwMode="auto">
            <a:xfrm rot="16200000">
              <a:off x="5253" y="2250"/>
              <a:ext cx="129"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6" name="_s105484"/>
            <p:cNvCxnSpPr>
              <a:cxnSpLocks noChangeShapeType="1"/>
              <a:stCxn id="18" idx="0"/>
              <a:endCxn id="17" idx="2"/>
            </p:cNvCxnSpPr>
            <p:nvPr/>
          </p:nvCxnSpPr>
          <p:spPr bwMode="auto">
            <a:xfrm rot="16200000">
              <a:off x="3352" y="351"/>
              <a:ext cx="129" cy="3800"/>
            </a:xfrm>
            <a:prstGeom prst="bentConnector3">
              <a:avLst>
                <a:gd name="adj1" fmla="val 49588"/>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7" name="_s105480"/>
            <p:cNvSpPr>
              <a:spLocks noChangeArrowheads="1"/>
            </p:cNvSpPr>
            <p:nvPr/>
          </p:nvSpPr>
          <p:spPr bwMode="auto">
            <a:xfrm>
              <a:off x="2821" y="1929"/>
              <a:ext cx="4989" cy="257"/>
            </a:xfrm>
            <a:prstGeom prst="roundRect">
              <a:avLst>
                <a:gd name="adj" fmla="val 16667"/>
              </a:avLst>
            </a:prstGeom>
            <a:solidFill>
              <a:schemeClr val="accent1"/>
            </a:solidFill>
            <a:ln w="9525">
              <a:solidFill>
                <a:schemeClr val="tx1"/>
              </a:solidFill>
              <a:round/>
              <a:headEnd/>
              <a:tailEnd/>
            </a:ln>
          </p:spPr>
          <p:txBody>
            <a:bodyPr vert="horz" wrap="none" lIns="4160" tIns="2081" rIns="4160" bIns="2081"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de-DE" sz="2800" b="1" dirty="0" smtClean="0"/>
                <a:t>Konzentrationsformen</a:t>
              </a:r>
              <a:endParaRPr kumimoji="0" lang="de-DE" sz="2800" b="1" i="0" u="none" strike="noStrike" cap="none" normalizeH="0" baseline="0" dirty="0" smtClean="0">
                <a:ln>
                  <a:noFill/>
                </a:ln>
                <a:effectLst/>
                <a:latin typeface="Garamond" pitchFamily="18" charset="0"/>
              </a:endParaRPr>
            </a:p>
          </p:txBody>
        </p:sp>
        <p:sp>
          <p:nvSpPr>
            <p:cNvPr id="18" name="_s105481"/>
            <p:cNvSpPr>
              <a:spLocks noChangeArrowheads="1"/>
            </p:cNvSpPr>
            <p:nvPr/>
          </p:nvSpPr>
          <p:spPr bwMode="auto">
            <a:xfrm>
              <a:off x="-311" y="2315"/>
              <a:ext cx="3655" cy="2873"/>
            </a:xfrm>
            <a:prstGeom prst="roundRect">
              <a:avLst>
                <a:gd name="adj" fmla="val 16667"/>
              </a:avLst>
            </a:prstGeom>
            <a:solidFill>
              <a:schemeClr val="accent1"/>
            </a:solidFill>
            <a:ln w="9525">
              <a:solidFill>
                <a:schemeClr val="tx1"/>
              </a:solidFill>
              <a:round/>
              <a:headEnd/>
              <a:tailEnd/>
            </a:ln>
          </p:spPr>
          <p:txBody>
            <a:bodyPr vert="horz" wrap="none" lIns="4160" tIns="2081" rIns="4160" bIns="2081"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900" b="1" i="0" u="none" strike="noStrike" cap="none" normalizeH="0" baseline="0" dirty="0" smtClean="0">
                <a:ln>
                  <a:noFill/>
                </a:ln>
                <a:solidFill>
                  <a:schemeClr val="hlink"/>
                </a:solidFill>
                <a:effectLst>
                  <a:outerShdw blurRad="38100" dist="38100" dir="2700000" algn="tl">
                    <a:srgbClr val="000000"/>
                  </a:outerShdw>
                </a:effectLst>
                <a:latin typeface="Garamond"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dirty="0" smtClean="0">
                  <a:ln>
                    <a:noFill/>
                  </a:ln>
                  <a:solidFill>
                    <a:schemeClr val="tx2">
                      <a:lumMod val="10000"/>
                    </a:schemeClr>
                  </a:solidFill>
                  <a:latin typeface="Garamond" pitchFamily="18" charset="0"/>
                </a:rPr>
                <a:t>Kooperation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500" b="1" i="0" u="none" strike="noStrike" cap="none" normalizeH="0" baseline="0" dirty="0" smtClean="0">
                <a:ln>
                  <a:noFill/>
                </a:ln>
                <a:solidFill>
                  <a:schemeClr val="hlink"/>
                </a:solidFill>
                <a:effectLst>
                  <a:outerShdw blurRad="38100" dist="38100" dir="2700000" algn="tl">
                    <a:srgbClr val="000000"/>
                  </a:outerShdw>
                </a:effectLst>
                <a:latin typeface="Garamond"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Garamond" pitchFamily="18" charset="0"/>
                </a:rPr>
                <a:t>Rechtliche und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Garamond" pitchFamily="18" charset="0"/>
                </a:rPr>
                <a:t>wirtschaftliche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Garamond" pitchFamily="18" charset="0"/>
                </a:rPr>
                <a:t>Selbständigkeit aller Partner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Garamond" pitchFamily="18" charset="0"/>
                </a:rPr>
                <a:t>bleibt erhalten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Garamond" pitchFamily="18" charset="0"/>
                </a:rPr>
                <a:t>(Unternehmen,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Garamond" pitchFamily="18" charset="0"/>
                </a:rPr>
                <a:t> die durch vertragliche Ab-</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Garamond" pitchFamily="18" charset="0"/>
                </a:rPr>
                <a:t>kommen zusammenarbeiten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Garamond"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Garamond" pitchFamily="18" charset="0"/>
                </a:rPr>
                <a:t>Einheitliche Lieferungs-,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Garamond" pitchFamily="18" charset="0"/>
                </a:rPr>
                <a:t>Zahlungsbedingungen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Garamond" pitchFamily="18" charset="0"/>
                </a:rPr>
                <a:t>Interessen-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Garamond" pitchFamily="18" charset="0"/>
                </a:rPr>
                <a:t> </a:t>
              </a:r>
              <a:r>
                <a:rPr kumimoji="0" lang="de-DE" b="0" i="0" u="none" strike="noStrike" cap="none" normalizeH="0" baseline="0" dirty="0" err="1" smtClean="0">
                  <a:ln>
                    <a:noFill/>
                  </a:ln>
                  <a:solidFill>
                    <a:schemeClr val="tx1"/>
                  </a:solidFill>
                  <a:effectLst/>
                  <a:latin typeface="Garamond" pitchFamily="18" charset="0"/>
                </a:rPr>
                <a:t>gemeinschaft</a:t>
              </a:r>
              <a:r>
                <a:rPr kumimoji="0" lang="de-DE" b="0" i="0" u="none" strike="noStrike" cap="none" normalizeH="0" baseline="0" dirty="0" smtClean="0">
                  <a:ln>
                    <a:noFill/>
                  </a:ln>
                  <a:solidFill>
                    <a:schemeClr val="tx1"/>
                  </a:solidFill>
                  <a:effectLst/>
                  <a:latin typeface="Garamond" pitchFamily="18" charset="0"/>
                </a:rPr>
                <a:t> zur Forschung) </a:t>
              </a:r>
            </a:p>
          </p:txBody>
        </p:sp>
        <p:sp>
          <p:nvSpPr>
            <p:cNvPr id="19" name="_s105482"/>
            <p:cNvSpPr>
              <a:spLocks noChangeArrowheads="1"/>
            </p:cNvSpPr>
            <p:nvPr/>
          </p:nvSpPr>
          <p:spPr bwMode="auto">
            <a:xfrm>
              <a:off x="3488" y="2315"/>
              <a:ext cx="3655" cy="2873"/>
            </a:xfrm>
            <a:prstGeom prst="roundRect">
              <a:avLst>
                <a:gd name="adj" fmla="val 16667"/>
              </a:avLst>
            </a:prstGeom>
            <a:solidFill>
              <a:schemeClr val="accent1"/>
            </a:solidFill>
            <a:ln w="9525">
              <a:solidFill>
                <a:schemeClr val="tx1"/>
              </a:solidFill>
              <a:round/>
              <a:headEnd/>
              <a:tailEnd/>
            </a:ln>
          </p:spPr>
          <p:txBody>
            <a:bodyPr vert="horz" wrap="none" lIns="4160" tIns="2081" rIns="4160" bIns="2081"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dirty="0" smtClean="0">
                  <a:ln>
                    <a:noFill/>
                  </a:ln>
                  <a:solidFill>
                    <a:schemeClr val="tx2">
                      <a:lumMod val="10000"/>
                    </a:schemeClr>
                  </a:solidFill>
                  <a:latin typeface="Garamond" pitchFamily="18" charset="0"/>
                </a:rPr>
                <a:t>Konzentration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400" b="1" i="0" u="none" strike="noStrike" cap="none" normalizeH="0" baseline="0" dirty="0" smtClean="0">
                <a:ln>
                  <a:noFill/>
                </a:ln>
                <a:solidFill>
                  <a:schemeClr val="hlink"/>
                </a:solidFill>
                <a:effectLst>
                  <a:outerShdw blurRad="38100" dist="38100" dir="2700000" algn="tl">
                    <a:srgbClr val="000000"/>
                  </a:outerShdw>
                </a:effectLst>
                <a:latin typeface="Garamond"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Garamond" pitchFamily="18" charset="0"/>
                </a:rPr>
                <a:t>Mindestens ein Partner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Garamond" pitchFamily="18" charset="0"/>
                </a:rPr>
                <a:t>gibt seine wirtschaftliche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Garamond" pitchFamily="18" charset="0"/>
                </a:rPr>
                <a:t>Selbständigkeit auf und unter-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Garamond" pitchFamily="18" charset="0"/>
                </a:rPr>
                <a:t>Stellt sich einer zentralen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Garamond" pitchFamily="18" charset="0"/>
                </a:rPr>
                <a:t>Leitung</a:t>
              </a:r>
            </a:p>
          </p:txBody>
        </p:sp>
        <p:sp>
          <p:nvSpPr>
            <p:cNvPr id="21" name="_s105491"/>
            <p:cNvSpPr>
              <a:spLocks noChangeArrowheads="1"/>
            </p:cNvSpPr>
            <p:nvPr/>
          </p:nvSpPr>
          <p:spPr bwMode="auto">
            <a:xfrm>
              <a:off x="7287" y="2315"/>
              <a:ext cx="3655" cy="2873"/>
            </a:xfrm>
            <a:prstGeom prst="roundRect">
              <a:avLst>
                <a:gd name="adj" fmla="val 16667"/>
              </a:avLst>
            </a:prstGeom>
            <a:solidFill>
              <a:schemeClr val="accent1"/>
            </a:solidFill>
            <a:ln w="9525">
              <a:solidFill>
                <a:schemeClr val="tx1"/>
              </a:solidFill>
              <a:round/>
              <a:headEnd/>
              <a:tailEnd/>
            </a:ln>
          </p:spPr>
          <p:txBody>
            <a:bodyPr vert="horz" wrap="none" lIns="8145" tIns="4071" rIns="8145" bIns="4071"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dirty="0" smtClean="0">
                  <a:ln>
                    <a:noFill/>
                  </a:ln>
                  <a:solidFill>
                    <a:schemeClr val="tx2">
                      <a:lumMod val="10000"/>
                    </a:schemeClr>
                  </a:solidFill>
                  <a:latin typeface="Garamond" pitchFamily="18" charset="0"/>
                </a:rPr>
                <a:t>Verschmelzungen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500" b="1" i="0" u="none" strike="noStrike" cap="none" normalizeH="0" baseline="0" dirty="0" smtClean="0">
                <a:ln>
                  <a:noFill/>
                </a:ln>
                <a:solidFill>
                  <a:schemeClr val="hlink"/>
                </a:solidFill>
                <a:effectLst>
                  <a:outerShdw blurRad="38100" dist="38100" dir="2700000" algn="tl">
                    <a:srgbClr val="000000"/>
                  </a:outerShdw>
                </a:effectLst>
                <a:latin typeface="Garamond"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500" b="1" i="0" u="none" strike="noStrike" cap="none" normalizeH="0" baseline="0" dirty="0" smtClean="0">
                <a:ln>
                  <a:noFill/>
                </a:ln>
                <a:solidFill>
                  <a:schemeClr val="hlink"/>
                </a:solidFill>
                <a:effectLst>
                  <a:outerShdw blurRad="38100" dist="38100" dir="2700000" algn="tl">
                    <a:srgbClr val="000000"/>
                  </a:outerShdw>
                </a:effectLst>
                <a:latin typeface="Garamond"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Garamond" pitchFamily="18" charset="0"/>
                </a:rPr>
                <a:t>Jeder Partner verliert seine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Garamond" pitchFamily="18" charset="0"/>
                </a:rPr>
                <a:t>wirtschaftliche und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Garamond" pitchFamily="18" charset="0"/>
                </a:rPr>
                <a:t>rechtliche Selbständigkeit</a:t>
              </a:r>
            </a:p>
          </p:txBody>
        </p:sp>
      </p:grpSp>
    </p:spTree>
    <p:extLst>
      <p:ext uri="{BB962C8B-B14F-4D97-AF65-F5344CB8AC3E}">
        <p14:creationId xmlns:p14="http://schemas.microsoft.com/office/powerpoint/2010/main" val="21798530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1.1.2 Konzentrationsformen in der Wirtschaftsformen </a:t>
            </a:r>
            <a:r>
              <a:rPr lang="de-DE" sz="2800" b="1" dirty="0" smtClean="0">
                <a:solidFill>
                  <a:schemeClr val="accent4">
                    <a:lumMod val="25000"/>
                  </a:schemeClr>
                </a:solidFill>
              </a:rPr>
              <a:t>	</a:t>
            </a:r>
            <a:endParaRPr lang="de-DE" dirty="0"/>
          </a:p>
        </p:txBody>
      </p:sp>
      <p:sp>
        <p:nvSpPr>
          <p:cNvPr id="13" name="Rectangle 5"/>
          <p:cNvSpPr txBox="1">
            <a:spLocks noChangeArrowheads="1"/>
          </p:cNvSpPr>
          <p:nvPr/>
        </p:nvSpPr>
        <p:spPr bwMode="auto">
          <a:xfrm>
            <a:off x="-606817" y="1945144"/>
            <a:ext cx="9756576" cy="489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457200" lvl="1" indent="0">
              <a:lnSpc>
                <a:spcPct val="90000"/>
              </a:lnSpc>
              <a:buNone/>
            </a:pPr>
            <a:r>
              <a:rPr lang="de-DE" sz="2400" b="1" kern="0" dirty="0" smtClean="0">
                <a:solidFill>
                  <a:schemeClr val="accent6">
                    <a:lumMod val="50000"/>
                  </a:schemeClr>
                </a:solidFill>
                <a:effectLst/>
              </a:rPr>
              <a:t>	Ziele/Vorteile </a:t>
            </a:r>
            <a:r>
              <a:rPr lang="de-DE" sz="2400" b="1" kern="0" dirty="0">
                <a:solidFill>
                  <a:schemeClr val="accent6">
                    <a:lumMod val="50000"/>
                  </a:schemeClr>
                </a:solidFill>
                <a:effectLst/>
              </a:rPr>
              <a:t>von Kooperationen: </a:t>
            </a:r>
          </a:p>
          <a:p>
            <a:pPr lvl="1">
              <a:lnSpc>
                <a:spcPct val="90000"/>
              </a:lnSpc>
              <a:buFont typeface="Wingdings" pitchFamily="2" charset="2"/>
              <a:buNone/>
            </a:pPr>
            <a:endParaRPr lang="de-DE" sz="800" b="1" kern="0" dirty="0">
              <a:solidFill>
                <a:schemeClr val="accent6">
                  <a:lumMod val="50000"/>
                </a:schemeClr>
              </a:solidFill>
              <a:effectLst/>
            </a:endParaRPr>
          </a:p>
          <a:p>
            <a:pPr lvl="2">
              <a:lnSpc>
                <a:spcPct val="90000"/>
              </a:lnSpc>
            </a:pPr>
            <a:r>
              <a:rPr lang="de-DE" sz="1800" b="1" kern="0" dirty="0">
                <a:solidFill>
                  <a:schemeClr val="accent6">
                    <a:lumMod val="50000"/>
                  </a:schemeClr>
                </a:solidFill>
                <a:effectLst/>
              </a:rPr>
              <a:t>Höherer technischer und wirtschaftlicher Wirkungsgrad durch gemeinsame Entwicklungs- und </a:t>
            </a:r>
            <a:r>
              <a:rPr lang="de-DE" sz="1800" b="1" kern="0" dirty="0" smtClean="0">
                <a:solidFill>
                  <a:schemeClr val="accent6">
                    <a:lumMod val="50000"/>
                  </a:schemeClr>
                </a:solidFill>
                <a:effectLst/>
              </a:rPr>
              <a:t>Forschungsarbeit.</a:t>
            </a:r>
            <a:endParaRPr lang="de-DE" sz="1800" b="1" kern="0" dirty="0">
              <a:solidFill>
                <a:schemeClr val="accent6">
                  <a:lumMod val="50000"/>
                </a:schemeClr>
              </a:solidFill>
              <a:effectLst/>
            </a:endParaRPr>
          </a:p>
          <a:p>
            <a:pPr lvl="2">
              <a:lnSpc>
                <a:spcPct val="90000"/>
              </a:lnSpc>
            </a:pPr>
            <a:r>
              <a:rPr lang="de-DE" sz="1800" b="1" kern="0" dirty="0" smtClean="0">
                <a:solidFill>
                  <a:schemeClr val="accent6">
                    <a:lumMod val="50000"/>
                  </a:schemeClr>
                </a:solidFill>
                <a:effectLst/>
              </a:rPr>
              <a:t>Kostensenkung durch Zusammenarbeit in Forschung/Entwicklung.</a:t>
            </a:r>
          </a:p>
          <a:p>
            <a:pPr lvl="2">
              <a:lnSpc>
                <a:spcPct val="90000"/>
              </a:lnSpc>
            </a:pPr>
            <a:r>
              <a:rPr lang="de-DE" sz="1800" b="1" kern="0" dirty="0">
                <a:solidFill>
                  <a:schemeClr val="accent6">
                    <a:lumMod val="50000"/>
                  </a:schemeClr>
                </a:solidFill>
                <a:effectLst/>
              </a:rPr>
              <a:t>Größere Wirtschaftlichkeit durch gemeinsame Rationalisierung der Fertigungsverfahren, der </a:t>
            </a:r>
            <a:r>
              <a:rPr lang="de-DE" sz="1800" b="1" kern="0" dirty="0" smtClean="0">
                <a:solidFill>
                  <a:schemeClr val="accent6">
                    <a:lumMod val="50000"/>
                  </a:schemeClr>
                </a:solidFill>
                <a:effectLst/>
              </a:rPr>
              <a:t>Fertigungsgegenstände.</a:t>
            </a:r>
          </a:p>
          <a:p>
            <a:pPr lvl="2">
              <a:lnSpc>
                <a:spcPct val="90000"/>
              </a:lnSpc>
            </a:pPr>
            <a:r>
              <a:rPr lang="de-DE" sz="1800" b="1" kern="0" dirty="0">
                <a:solidFill>
                  <a:schemeClr val="accent6">
                    <a:lumMod val="50000"/>
                  </a:schemeClr>
                </a:solidFill>
                <a:effectLst/>
              </a:rPr>
              <a:t>Erhöhung der Wirtschaftlichkeit durch Rationalisierung zentraler Funktionen </a:t>
            </a:r>
            <a:r>
              <a:rPr lang="de-DE" sz="1800" b="1" kern="0" dirty="0" smtClean="0">
                <a:solidFill>
                  <a:schemeClr val="accent6">
                    <a:lumMod val="50000"/>
                  </a:schemeClr>
                </a:solidFill>
                <a:effectLst/>
              </a:rPr>
              <a:t>(Buchhaltung, Personalwesen, …).</a:t>
            </a:r>
          </a:p>
          <a:p>
            <a:pPr lvl="2">
              <a:lnSpc>
                <a:spcPct val="90000"/>
              </a:lnSpc>
            </a:pPr>
            <a:r>
              <a:rPr lang="de-DE" sz="1800" b="1" kern="0" dirty="0">
                <a:solidFill>
                  <a:schemeClr val="accent6">
                    <a:lumMod val="50000"/>
                  </a:schemeClr>
                </a:solidFill>
                <a:effectLst/>
              </a:rPr>
              <a:t>Preissenkungen durch Kosteneinsparungen bei der Beschaffung (Menge</a:t>
            </a:r>
            <a:r>
              <a:rPr lang="de-DE" sz="1800" b="1" kern="0" dirty="0" smtClean="0">
                <a:solidFill>
                  <a:schemeClr val="accent6">
                    <a:lumMod val="50000"/>
                  </a:schemeClr>
                </a:solidFill>
                <a:effectLst/>
              </a:rPr>
              <a:t>). </a:t>
            </a:r>
            <a:endParaRPr lang="de-DE" sz="1800" b="1" kern="0" dirty="0">
              <a:solidFill>
                <a:schemeClr val="accent6">
                  <a:lumMod val="50000"/>
                </a:schemeClr>
              </a:solidFill>
              <a:effectLst/>
            </a:endParaRPr>
          </a:p>
          <a:p>
            <a:pPr lvl="2">
              <a:lnSpc>
                <a:spcPct val="90000"/>
              </a:lnSpc>
            </a:pPr>
            <a:r>
              <a:rPr lang="de-DE" sz="1800" b="1" kern="0" dirty="0" smtClean="0">
                <a:solidFill>
                  <a:schemeClr val="accent6">
                    <a:lumMod val="50000"/>
                  </a:schemeClr>
                </a:solidFill>
                <a:effectLst/>
              </a:rPr>
              <a:t>Verbessere Marktsituation gegenüber nationalen/internationalen Wettbewerbern.</a:t>
            </a:r>
          </a:p>
          <a:p>
            <a:pPr lvl="2">
              <a:lnSpc>
                <a:spcPct val="90000"/>
              </a:lnSpc>
            </a:pPr>
            <a:r>
              <a:rPr lang="de-DE" sz="1800" b="1" kern="0" dirty="0" smtClean="0">
                <a:solidFill>
                  <a:schemeClr val="accent6">
                    <a:lumMod val="50000"/>
                  </a:schemeClr>
                </a:solidFill>
                <a:effectLst/>
              </a:rPr>
              <a:t>Sicherung wirtschaftlich schwacher Unternehmen durch stärkere Partner</a:t>
            </a:r>
          </a:p>
          <a:p>
            <a:pPr lvl="2">
              <a:lnSpc>
                <a:spcPct val="90000"/>
              </a:lnSpc>
            </a:pPr>
            <a:r>
              <a:rPr lang="de-DE" sz="1800" b="1" kern="0" dirty="0" smtClean="0">
                <a:solidFill>
                  <a:schemeClr val="accent6">
                    <a:lumMod val="50000"/>
                  </a:schemeClr>
                </a:solidFill>
                <a:effectLst/>
              </a:rPr>
              <a:t>Bearbeitung von Großprojekten, die das Leistungsvermögen eines einzelnen Unternehmens übersteigen würde</a:t>
            </a:r>
          </a:p>
          <a:p>
            <a:pPr lvl="2">
              <a:lnSpc>
                <a:spcPct val="90000"/>
              </a:lnSpc>
            </a:pPr>
            <a:r>
              <a:rPr lang="de-DE" sz="1800" b="1" kern="0" dirty="0" smtClean="0">
                <a:solidFill>
                  <a:schemeClr val="accent6">
                    <a:lumMod val="50000"/>
                  </a:schemeClr>
                </a:solidFill>
                <a:effectLst/>
              </a:rPr>
              <a:t>Vergleich der Kosten- und Leistungsstrukturen innerhalb der beteiligten Unternehmen (Benchmarking)</a:t>
            </a:r>
            <a:endParaRPr lang="de-DE" sz="1800" b="1" kern="0" dirty="0">
              <a:solidFill>
                <a:schemeClr val="accent6">
                  <a:lumMod val="50000"/>
                </a:schemeClr>
              </a:solidFill>
              <a:effectLst/>
            </a:endParaRPr>
          </a:p>
        </p:txBody>
      </p:sp>
      <p:pic>
        <p:nvPicPr>
          <p:cNvPr id="5" name="Picture 2" descr="http://us.cdn2.123rf.com/168nwm/jesterarts/jesterarts0710/jesterarts071000074/1905704-ein-blauer-mann-einen-daumen-hoch-daumen-nach-unten-bewegen-konnte-f-r-viele-konzepte.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334" r="50818" b="15666"/>
          <a:stretch/>
        </p:blipFill>
        <p:spPr bwMode="auto">
          <a:xfrm>
            <a:off x="7747835" y="2708920"/>
            <a:ext cx="787012" cy="115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1860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1.1.2 Konzentrationsformen in der Wirtschaftsformen </a:t>
            </a:r>
            <a:r>
              <a:rPr lang="de-DE" sz="2800" b="1" dirty="0" smtClean="0">
                <a:solidFill>
                  <a:schemeClr val="accent4">
                    <a:lumMod val="25000"/>
                  </a:schemeClr>
                </a:solidFill>
              </a:rPr>
              <a:t>	</a:t>
            </a:r>
            <a:endParaRPr lang="de-DE" dirty="0"/>
          </a:p>
        </p:txBody>
      </p:sp>
      <p:sp>
        <p:nvSpPr>
          <p:cNvPr id="13" name="Rectangle 5"/>
          <p:cNvSpPr txBox="1">
            <a:spLocks noChangeArrowheads="1"/>
          </p:cNvSpPr>
          <p:nvPr/>
        </p:nvSpPr>
        <p:spPr bwMode="auto">
          <a:xfrm>
            <a:off x="-578068" y="2564904"/>
            <a:ext cx="9756576" cy="489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457200" lvl="1" indent="0">
              <a:lnSpc>
                <a:spcPct val="90000"/>
              </a:lnSpc>
              <a:buNone/>
            </a:pPr>
            <a:r>
              <a:rPr lang="de-DE" sz="2400" b="1" kern="0" dirty="0" smtClean="0">
                <a:solidFill>
                  <a:schemeClr val="accent6">
                    <a:lumMod val="50000"/>
                  </a:schemeClr>
                </a:solidFill>
                <a:effectLst/>
              </a:rPr>
              <a:t>	Nachteile </a:t>
            </a:r>
            <a:r>
              <a:rPr lang="de-DE" sz="2400" b="1" kern="0" dirty="0">
                <a:solidFill>
                  <a:schemeClr val="accent6">
                    <a:lumMod val="50000"/>
                  </a:schemeClr>
                </a:solidFill>
                <a:effectLst/>
              </a:rPr>
              <a:t>von Kooperationen: </a:t>
            </a:r>
          </a:p>
          <a:p>
            <a:pPr lvl="1">
              <a:lnSpc>
                <a:spcPct val="90000"/>
              </a:lnSpc>
              <a:buFont typeface="Wingdings" pitchFamily="2" charset="2"/>
              <a:buNone/>
            </a:pPr>
            <a:endParaRPr lang="de-DE" sz="1800" b="1" kern="0" dirty="0">
              <a:solidFill>
                <a:schemeClr val="accent6">
                  <a:lumMod val="50000"/>
                </a:schemeClr>
              </a:solidFill>
              <a:effectLst/>
            </a:endParaRPr>
          </a:p>
          <a:p>
            <a:pPr lvl="2">
              <a:lnSpc>
                <a:spcPct val="90000"/>
              </a:lnSpc>
            </a:pPr>
            <a:r>
              <a:rPr lang="de-DE" sz="2000" b="1" kern="0" dirty="0" smtClean="0">
                <a:solidFill>
                  <a:schemeClr val="accent6">
                    <a:lumMod val="50000"/>
                  </a:schemeClr>
                </a:solidFill>
                <a:effectLst/>
              </a:rPr>
              <a:t>Einschränkung des Wettbewerbs durch Preisabsprachen, dadurch höhere Verbraucherpreise.</a:t>
            </a:r>
          </a:p>
          <a:p>
            <a:pPr lvl="2">
              <a:lnSpc>
                <a:spcPct val="90000"/>
              </a:lnSpc>
            </a:pPr>
            <a:r>
              <a:rPr lang="de-DE" sz="2000" b="1" kern="0" dirty="0" smtClean="0">
                <a:solidFill>
                  <a:schemeClr val="accent6">
                    <a:lumMod val="50000"/>
                  </a:schemeClr>
                </a:solidFill>
                <a:effectLst/>
              </a:rPr>
              <a:t>Verlust von Arbeitsplätzen durch Rationalisierung.</a:t>
            </a:r>
          </a:p>
          <a:p>
            <a:pPr lvl="2">
              <a:lnSpc>
                <a:spcPct val="90000"/>
              </a:lnSpc>
            </a:pPr>
            <a:r>
              <a:rPr lang="de-DE" sz="2000" b="1" kern="0" dirty="0" smtClean="0">
                <a:solidFill>
                  <a:schemeClr val="accent6">
                    <a:lumMod val="50000"/>
                  </a:schemeClr>
                </a:solidFill>
                <a:effectLst/>
              </a:rPr>
              <a:t>Einschränkung des technischen Fortschritts und der Innovation.</a:t>
            </a:r>
            <a:endParaRPr lang="de-DE" sz="2000" b="1" kern="0" dirty="0">
              <a:solidFill>
                <a:schemeClr val="accent6">
                  <a:lumMod val="50000"/>
                </a:schemeClr>
              </a:solidFill>
              <a:effectLst/>
            </a:endParaRPr>
          </a:p>
        </p:txBody>
      </p:sp>
      <p:pic>
        <p:nvPicPr>
          <p:cNvPr id="5" name="Picture 2" descr="http://us.cdn2.123rf.com/168nwm/jesterarts/jesterarts0710/jesterarts071000074/1905704-ein-blauer-mann-einen-daumen-hoch-daumen-nach-unten-bewegen-konnte-f-r-viele-konzepte.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466"/>
          <a:stretch/>
        </p:blipFill>
        <p:spPr bwMode="auto">
          <a:xfrm>
            <a:off x="7452320" y="4509120"/>
            <a:ext cx="824638"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5216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1.1.2 Konzentrationsformen in der Wirtschaftsformen </a:t>
            </a:r>
            <a:r>
              <a:rPr lang="de-DE" sz="2800" b="1" dirty="0" smtClean="0">
                <a:solidFill>
                  <a:schemeClr val="accent4">
                    <a:lumMod val="25000"/>
                  </a:schemeClr>
                </a:solidFill>
              </a:rPr>
              <a:t>	</a:t>
            </a:r>
            <a:endParaRPr lang="de-DE" dirty="0"/>
          </a:p>
        </p:txBody>
      </p:sp>
      <p:grpSp>
        <p:nvGrpSpPr>
          <p:cNvPr id="5" name="Organization Chart 17"/>
          <p:cNvGrpSpPr>
            <a:grpSpLocks/>
          </p:cNvGrpSpPr>
          <p:nvPr/>
        </p:nvGrpSpPr>
        <p:grpSpPr bwMode="auto">
          <a:xfrm>
            <a:off x="57809" y="2155742"/>
            <a:ext cx="9005887" cy="2311829"/>
            <a:chOff x="-365" y="1590"/>
            <a:chExt cx="5044" cy="1658"/>
          </a:xfrm>
        </p:grpSpPr>
        <p:cxnSp>
          <p:nvCxnSpPr>
            <p:cNvPr id="7" name="_s107544"/>
            <p:cNvCxnSpPr>
              <a:cxnSpLocks noChangeShapeType="1"/>
              <a:stCxn id="14" idx="0"/>
              <a:endCxn id="10" idx="2"/>
            </p:cNvCxnSpPr>
            <p:nvPr/>
          </p:nvCxnSpPr>
          <p:spPr bwMode="auto">
            <a:xfrm rot="16200000" flipV="1">
              <a:off x="2960" y="1088"/>
              <a:ext cx="128" cy="1733"/>
            </a:xfrm>
            <a:prstGeom prst="bentConnector3">
              <a:avLst>
                <a:gd name="adj1" fmla="val 50000"/>
              </a:avLst>
            </a:prstGeom>
            <a:ln>
              <a:headEnd/>
              <a:tailEnd/>
            </a:ln>
            <a:extLst/>
          </p:spPr>
          <p:style>
            <a:lnRef idx="3">
              <a:schemeClr val="lt1"/>
            </a:lnRef>
            <a:fillRef idx="1">
              <a:schemeClr val="accent1"/>
            </a:fillRef>
            <a:effectRef idx="1">
              <a:schemeClr val="accent1"/>
            </a:effectRef>
            <a:fontRef idx="minor">
              <a:schemeClr val="lt1"/>
            </a:fontRef>
          </p:style>
        </p:cxnSp>
        <p:cxnSp>
          <p:nvCxnSpPr>
            <p:cNvPr id="8" name="_s107543"/>
            <p:cNvCxnSpPr>
              <a:cxnSpLocks noChangeShapeType="1"/>
              <a:stCxn id="12" idx="0"/>
              <a:endCxn id="10" idx="2"/>
            </p:cNvCxnSpPr>
            <p:nvPr/>
          </p:nvCxnSpPr>
          <p:spPr bwMode="auto">
            <a:xfrm flipV="1">
              <a:off x="2157" y="1891"/>
              <a:ext cx="0" cy="128"/>
            </a:xfrm>
            <a:prstGeom prst="straightConnector1">
              <a:avLst/>
            </a:prstGeom>
            <a:ln>
              <a:headEnd/>
              <a:tailEnd/>
            </a:ln>
            <a:extLst/>
          </p:spPr>
          <p:style>
            <a:lnRef idx="3">
              <a:schemeClr val="lt1"/>
            </a:lnRef>
            <a:fillRef idx="1">
              <a:schemeClr val="accent1"/>
            </a:fillRef>
            <a:effectRef idx="1">
              <a:schemeClr val="accent1"/>
            </a:effectRef>
            <a:fontRef idx="minor">
              <a:schemeClr val="lt1"/>
            </a:fontRef>
          </p:style>
        </p:cxnSp>
        <p:cxnSp>
          <p:nvCxnSpPr>
            <p:cNvPr id="9" name="_s107542"/>
            <p:cNvCxnSpPr>
              <a:cxnSpLocks noChangeShapeType="1"/>
              <a:stCxn id="11" idx="0"/>
              <a:endCxn id="10" idx="2"/>
            </p:cNvCxnSpPr>
            <p:nvPr/>
          </p:nvCxnSpPr>
          <p:spPr bwMode="auto">
            <a:xfrm rot="5400000" flipH="1" flipV="1">
              <a:off x="1227" y="1088"/>
              <a:ext cx="128" cy="1733"/>
            </a:xfrm>
            <a:prstGeom prst="bentConnector3">
              <a:avLst>
                <a:gd name="adj1" fmla="val 50000"/>
              </a:avLst>
            </a:prstGeom>
            <a:ln>
              <a:headEnd/>
              <a:tailEnd/>
            </a:ln>
            <a:extLst/>
          </p:spPr>
          <p:style>
            <a:lnRef idx="3">
              <a:schemeClr val="lt1"/>
            </a:lnRef>
            <a:fillRef idx="1">
              <a:schemeClr val="accent1"/>
            </a:fillRef>
            <a:effectRef idx="1">
              <a:schemeClr val="accent1"/>
            </a:effectRef>
            <a:fontRef idx="minor">
              <a:schemeClr val="lt1"/>
            </a:fontRef>
          </p:style>
        </p:cxnSp>
        <p:sp>
          <p:nvSpPr>
            <p:cNvPr id="10" name="_s107538"/>
            <p:cNvSpPr>
              <a:spLocks noChangeArrowheads="1"/>
            </p:cNvSpPr>
            <p:nvPr/>
          </p:nvSpPr>
          <p:spPr bwMode="auto">
            <a:xfrm>
              <a:off x="123" y="1590"/>
              <a:ext cx="4068" cy="301"/>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vert="horz" wrap="none" lIns="86868" tIns="43434" rIns="86868" bIns="43434" numCol="1" anchor="ctr" anchorCtr="0" compatLnSpc="1">
              <a:prstTxWarp prst="textNoShape">
                <a:avLst/>
              </a:prstTxWarp>
            </a:bodyPr>
            <a:lstStyle/>
            <a:p>
              <a:pPr algn="ctr"/>
              <a:r>
                <a:rPr lang="de-DE" sz="2800" b="1" dirty="0">
                  <a:solidFill>
                    <a:schemeClr val="lt1"/>
                  </a:solidFill>
                  <a:latin typeface="+mn-lt"/>
                </a:rPr>
                <a:t>Einteilung nach der Stellung der Unternehmen</a:t>
              </a:r>
            </a:p>
          </p:txBody>
        </p:sp>
        <p:sp>
          <p:nvSpPr>
            <p:cNvPr id="11" name="_s107539"/>
            <p:cNvSpPr>
              <a:spLocks noChangeArrowheads="1"/>
            </p:cNvSpPr>
            <p:nvPr/>
          </p:nvSpPr>
          <p:spPr bwMode="auto">
            <a:xfrm>
              <a:off x="-365" y="2019"/>
              <a:ext cx="1578" cy="460"/>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vert="horz" wrap="none" lIns="86868" tIns="43434" rIns="86868" bIns="43434" numCol="1" anchor="ctr" anchorCtr="0" compatLnSpc="1">
              <a:prstTxWarp prst="textNoShape">
                <a:avLst/>
              </a:prstTxWarp>
            </a:bodyPr>
            <a:lstStyle/>
            <a:p>
              <a:pPr algn="ctr"/>
              <a:r>
                <a:rPr lang="de-DE" sz="2000" b="1" dirty="0">
                  <a:solidFill>
                    <a:schemeClr val="tx2">
                      <a:lumMod val="10000"/>
                    </a:schemeClr>
                  </a:solidFill>
                  <a:latin typeface="Garamond" pitchFamily="18" charset="0"/>
                </a:rPr>
                <a:t>Vertikaler</a:t>
              </a:r>
            </a:p>
            <a:p>
              <a:pPr algn="ctr"/>
              <a:r>
                <a:rPr lang="de-DE" sz="2000" b="1" dirty="0">
                  <a:solidFill>
                    <a:schemeClr val="tx2">
                      <a:lumMod val="10000"/>
                    </a:schemeClr>
                  </a:solidFill>
                  <a:latin typeface="Garamond" pitchFamily="18" charset="0"/>
                </a:rPr>
                <a:t> Zusammenschluss</a:t>
              </a:r>
            </a:p>
          </p:txBody>
        </p:sp>
        <p:sp>
          <p:nvSpPr>
            <p:cNvPr id="12" name="_s107540"/>
            <p:cNvSpPr>
              <a:spLocks noChangeArrowheads="1"/>
            </p:cNvSpPr>
            <p:nvPr/>
          </p:nvSpPr>
          <p:spPr bwMode="auto">
            <a:xfrm>
              <a:off x="1368" y="2019"/>
              <a:ext cx="1578" cy="460"/>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vert="horz" wrap="none" lIns="86868" tIns="43434" rIns="86868" bIns="43434" numCol="1" anchor="ctr" anchorCtr="0" compatLnSpc="1">
              <a:prstTxWarp prst="textNoShape">
                <a:avLst/>
              </a:prstTxWarp>
            </a:bodyPr>
            <a:lstStyle/>
            <a:p>
              <a:pPr algn="ctr"/>
              <a:r>
                <a:rPr lang="de-DE" sz="2000" b="1" dirty="0">
                  <a:solidFill>
                    <a:schemeClr val="tx2">
                      <a:lumMod val="10000"/>
                    </a:schemeClr>
                  </a:solidFill>
                  <a:latin typeface="Garamond" pitchFamily="18" charset="0"/>
                </a:rPr>
                <a:t>Horizontaler</a:t>
              </a:r>
            </a:p>
            <a:p>
              <a:pPr algn="ctr"/>
              <a:r>
                <a:rPr lang="de-DE" sz="2000" b="1" dirty="0">
                  <a:solidFill>
                    <a:schemeClr val="tx2">
                      <a:lumMod val="10000"/>
                    </a:schemeClr>
                  </a:solidFill>
                  <a:latin typeface="Garamond" pitchFamily="18" charset="0"/>
                </a:rPr>
                <a:t> Zusammenschluss</a:t>
              </a:r>
            </a:p>
          </p:txBody>
        </p:sp>
        <p:sp>
          <p:nvSpPr>
            <p:cNvPr id="14" name="_s107541"/>
            <p:cNvSpPr>
              <a:spLocks noChangeArrowheads="1"/>
            </p:cNvSpPr>
            <p:nvPr/>
          </p:nvSpPr>
          <p:spPr bwMode="auto">
            <a:xfrm>
              <a:off x="3101" y="2019"/>
              <a:ext cx="1578" cy="460"/>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vert="horz" wrap="none" lIns="86868" tIns="43434" rIns="86868" bIns="43434" numCol="1" anchor="ctr" anchorCtr="0" compatLnSpc="1">
              <a:prstTxWarp prst="textNoShape">
                <a:avLst/>
              </a:prstTxWarp>
            </a:bodyPr>
            <a:lstStyle/>
            <a:p>
              <a:pPr algn="ctr"/>
              <a:r>
                <a:rPr lang="de-DE" sz="2000" b="1" dirty="0" smtClean="0">
                  <a:solidFill>
                    <a:schemeClr val="tx2">
                      <a:lumMod val="10000"/>
                    </a:schemeClr>
                  </a:solidFill>
                  <a:latin typeface="Garamond" pitchFamily="18" charset="0"/>
                </a:rPr>
                <a:t>Anorganischer / lateraler</a:t>
              </a:r>
              <a:endParaRPr lang="de-DE" sz="2000" b="1" dirty="0">
                <a:solidFill>
                  <a:schemeClr val="tx2">
                    <a:lumMod val="10000"/>
                  </a:schemeClr>
                </a:solidFill>
                <a:latin typeface="Garamond" pitchFamily="18" charset="0"/>
              </a:endParaRPr>
            </a:p>
            <a:p>
              <a:pPr algn="ctr"/>
              <a:r>
                <a:rPr lang="de-DE" sz="2000" b="1" dirty="0">
                  <a:solidFill>
                    <a:schemeClr val="tx2">
                      <a:lumMod val="10000"/>
                    </a:schemeClr>
                  </a:solidFill>
                  <a:latin typeface="Garamond" pitchFamily="18" charset="0"/>
                </a:rPr>
                <a:t> </a:t>
              </a:r>
              <a:r>
                <a:rPr lang="de-DE" sz="2000" b="1" dirty="0" smtClean="0">
                  <a:solidFill>
                    <a:schemeClr val="tx2">
                      <a:lumMod val="10000"/>
                    </a:schemeClr>
                  </a:solidFill>
                  <a:latin typeface="Garamond" pitchFamily="18" charset="0"/>
                </a:rPr>
                <a:t>Zusammenschluss</a:t>
              </a:r>
              <a:endParaRPr lang="de-DE" sz="2000" b="1" dirty="0">
                <a:solidFill>
                  <a:schemeClr val="tx2">
                    <a:lumMod val="10000"/>
                  </a:schemeClr>
                </a:solidFill>
                <a:latin typeface="Garamond" pitchFamily="18" charset="0"/>
              </a:endParaRPr>
            </a:p>
          </p:txBody>
        </p:sp>
        <p:sp>
          <p:nvSpPr>
            <p:cNvPr id="15" name="_s1036"/>
            <p:cNvSpPr>
              <a:spLocks noChangeArrowheads="1"/>
            </p:cNvSpPr>
            <p:nvPr/>
          </p:nvSpPr>
          <p:spPr bwMode="auto">
            <a:xfrm>
              <a:off x="1373" y="2561"/>
              <a:ext cx="1532" cy="686"/>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vert="horz" wrap="none" lIns="86868" tIns="43434" rIns="86868" bIns="43434" numCol="1" anchor="ctr" anchorCtr="0" compatLnSpc="1">
              <a:prstTxWarp prst="textNoShape">
                <a:avLst/>
              </a:prstTxWarp>
            </a:bodyPr>
            <a:lstStyle/>
            <a:p>
              <a:pPr algn="ctr"/>
              <a:r>
                <a:rPr lang="de-DE" sz="1700" b="1" dirty="0">
                  <a:solidFill>
                    <a:schemeClr val="lt1"/>
                  </a:solidFill>
                  <a:latin typeface="+mn-lt"/>
                </a:rPr>
                <a:t>Gleiche </a:t>
              </a:r>
            </a:p>
            <a:p>
              <a:pPr algn="ctr"/>
              <a:r>
                <a:rPr lang="de-DE" sz="1700" b="1" dirty="0">
                  <a:solidFill>
                    <a:schemeClr val="lt1"/>
                  </a:solidFill>
                  <a:latin typeface="+mn-lt"/>
                </a:rPr>
                <a:t>Produktions- </a:t>
              </a:r>
            </a:p>
            <a:p>
              <a:pPr algn="ctr"/>
              <a:r>
                <a:rPr lang="de-DE" sz="1700" b="1" dirty="0">
                  <a:solidFill>
                    <a:schemeClr val="lt1"/>
                  </a:solidFill>
                  <a:latin typeface="+mn-lt"/>
                </a:rPr>
                <a:t>oder Handelsstufe</a:t>
              </a:r>
            </a:p>
          </p:txBody>
        </p:sp>
        <p:sp>
          <p:nvSpPr>
            <p:cNvPr id="16" name="AutoShape 35"/>
            <p:cNvSpPr>
              <a:spLocks noChangeArrowheads="1"/>
            </p:cNvSpPr>
            <p:nvPr/>
          </p:nvSpPr>
          <p:spPr bwMode="auto">
            <a:xfrm>
              <a:off x="3078" y="2561"/>
              <a:ext cx="1592" cy="686"/>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vert="horz" wrap="none" lIns="86868" tIns="43434" rIns="86868" bIns="43434" numCol="1" anchor="ctr" anchorCtr="0" compatLnSpc="1">
              <a:prstTxWarp prst="textNoShape">
                <a:avLst/>
              </a:prstTxWarp>
            </a:bodyPr>
            <a:lstStyle/>
            <a:p>
              <a:pPr algn="ctr"/>
              <a:r>
                <a:rPr lang="de-DE" sz="1700" b="1" dirty="0">
                  <a:solidFill>
                    <a:schemeClr val="lt1"/>
                  </a:solidFill>
                  <a:latin typeface="+mn-lt"/>
                </a:rPr>
                <a:t>branchenfremd</a:t>
              </a:r>
            </a:p>
          </p:txBody>
        </p:sp>
        <p:sp>
          <p:nvSpPr>
            <p:cNvPr id="17" name="AutoShape 36"/>
            <p:cNvSpPr>
              <a:spLocks noChangeArrowheads="1"/>
            </p:cNvSpPr>
            <p:nvPr/>
          </p:nvSpPr>
          <p:spPr bwMode="auto">
            <a:xfrm>
              <a:off x="-365" y="2562"/>
              <a:ext cx="1557" cy="686"/>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vert="horz" wrap="none" lIns="86868" tIns="43434" rIns="86868" bIns="43434" numCol="1" anchor="ctr" anchorCtr="0" compatLnSpc="1">
              <a:prstTxWarp prst="textNoShape">
                <a:avLst/>
              </a:prstTxWarp>
            </a:bodyPr>
            <a:lstStyle/>
            <a:p>
              <a:pPr algn="ctr"/>
              <a:r>
                <a:rPr lang="de-DE" sz="1700" b="1" dirty="0"/>
                <a:t>Aufeinander folgende </a:t>
              </a:r>
            </a:p>
            <a:p>
              <a:pPr algn="ctr"/>
              <a:r>
                <a:rPr lang="de-DE" sz="1700" b="1" dirty="0"/>
                <a:t>Produktions- </a:t>
              </a:r>
            </a:p>
            <a:p>
              <a:pPr algn="ctr"/>
              <a:r>
                <a:rPr lang="de-DE" sz="1700" b="1" dirty="0"/>
                <a:t>oder Handelsstufe</a:t>
              </a:r>
            </a:p>
          </p:txBody>
        </p:sp>
      </p:grpSp>
      <p:sp>
        <p:nvSpPr>
          <p:cNvPr id="18" name="AutoShape 36"/>
          <p:cNvSpPr>
            <a:spLocks noChangeArrowheads="1"/>
          </p:cNvSpPr>
          <p:nvPr/>
        </p:nvSpPr>
        <p:spPr bwMode="auto">
          <a:xfrm>
            <a:off x="95304" y="4583300"/>
            <a:ext cx="2779969" cy="956522"/>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vert="horz" wrap="none" lIns="86868" tIns="43434" rIns="86868" bIns="4343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de-DE" sz="1700" dirty="0" smtClean="0"/>
              <a:t>Forstbetrieb</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700" b="0" i="0" u="none" strike="noStrike" cap="none" normalizeH="0" baseline="0" dirty="0" smtClean="0">
                <a:ln>
                  <a:noFill/>
                </a:ln>
                <a:solidFill>
                  <a:schemeClr val="tx1"/>
                </a:solidFill>
                <a:effectLst/>
                <a:latin typeface="Garamond" pitchFamily="18" charset="0"/>
              </a:rPr>
              <a:t>Sägewerk</a:t>
            </a:r>
          </a:p>
          <a:p>
            <a:pPr marL="0" marR="0" lvl="0" indent="0" algn="ctr" defTabSz="914400" rtl="0" eaLnBrk="1" fontAlgn="base" latinLnBrk="0" hangingPunct="1">
              <a:lnSpc>
                <a:spcPct val="100000"/>
              </a:lnSpc>
              <a:spcBef>
                <a:spcPct val="0"/>
              </a:spcBef>
              <a:spcAft>
                <a:spcPct val="0"/>
              </a:spcAft>
              <a:buClrTx/>
              <a:buSzTx/>
              <a:buFontTx/>
              <a:buNone/>
              <a:tabLst/>
            </a:pPr>
            <a:r>
              <a:rPr lang="de-DE" sz="1700" dirty="0" smtClean="0"/>
              <a:t>Schreiner</a:t>
            </a:r>
            <a:endParaRPr kumimoji="0" lang="de-DE" sz="1700" b="0" i="0" u="none" strike="noStrike" cap="none" normalizeH="0" baseline="0" dirty="0" smtClean="0">
              <a:ln>
                <a:noFill/>
              </a:ln>
              <a:solidFill>
                <a:schemeClr val="tx1"/>
              </a:solidFill>
              <a:effectLst/>
              <a:latin typeface="Garamond" pitchFamily="18" charset="0"/>
            </a:endParaRPr>
          </a:p>
        </p:txBody>
      </p:sp>
      <p:sp>
        <p:nvSpPr>
          <p:cNvPr id="19" name="AutoShape 36"/>
          <p:cNvSpPr>
            <a:spLocks noChangeArrowheads="1"/>
          </p:cNvSpPr>
          <p:nvPr/>
        </p:nvSpPr>
        <p:spPr bwMode="auto">
          <a:xfrm>
            <a:off x="3138629" y="4588780"/>
            <a:ext cx="2779969" cy="956522"/>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vert="horz" wrap="none" lIns="86868" tIns="43434" rIns="86868" bIns="43434" numCol="1" anchor="ctr" anchorCtr="0" compatLnSpc="1">
            <a:prstTxWarp prst="textNoShape">
              <a:avLst/>
            </a:prstTxWarp>
          </a:bodyPr>
          <a:lstStyle/>
          <a:p>
            <a:pPr algn="ctr"/>
            <a:r>
              <a:rPr lang="de-DE" sz="1700" dirty="0">
                <a:solidFill>
                  <a:schemeClr val="lt1"/>
                </a:solidFill>
                <a:latin typeface="+mn-lt"/>
              </a:rPr>
              <a:t>Motorbootwerft</a:t>
            </a:r>
          </a:p>
          <a:p>
            <a:pPr algn="ctr"/>
            <a:r>
              <a:rPr lang="de-DE" sz="1700" dirty="0">
                <a:solidFill>
                  <a:schemeClr val="lt1"/>
                </a:solidFill>
                <a:latin typeface="+mn-lt"/>
              </a:rPr>
              <a:t>Segelbootwerft</a:t>
            </a:r>
          </a:p>
          <a:p>
            <a:pPr algn="ctr"/>
            <a:r>
              <a:rPr lang="de-DE" sz="1700" dirty="0">
                <a:solidFill>
                  <a:schemeClr val="lt1"/>
                </a:solidFill>
                <a:latin typeface="+mn-lt"/>
              </a:rPr>
              <a:t>Ruderbootwerft</a:t>
            </a:r>
          </a:p>
        </p:txBody>
      </p:sp>
      <p:sp>
        <p:nvSpPr>
          <p:cNvPr id="22" name="AutoShape 35"/>
          <p:cNvSpPr>
            <a:spLocks noChangeArrowheads="1"/>
          </p:cNvSpPr>
          <p:nvPr/>
        </p:nvSpPr>
        <p:spPr bwMode="auto">
          <a:xfrm>
            <a:off x="6195096" y="4588780"/>
            <a:ext cx="2842461" cy="956523"/>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vert="horz" wrap="none" lIns="86868" tIns="43434" rIns="86868" bIns="43434" numCol="1" anchor="ctr" anchorCtr="0" compatLnSpc="1">
            <a:prstTxWarp prst="textNoShape">
              <a:avLst/>
            </a:prstTxWarp>
          </a:bodyPr>
          <a:lstStyle/>
          <a:p>
            <a:pPr algn="ctr"/>
            <a:r>
              <a:rPr lang="de-DE" sz="1700" dirty="0" smtClean="0">
                <a:solidFill>
                  <a:schemeClr val="lt1"/>
                </a:solidFill>
                <a:latin typeface="+mn-lt"/>
              </a:rPr>
              <a:t>Hühnerfarm</a:t>
            </a:r>
          </a:p>
          <a:p>
            <a:pPr algn="ctr"/>
            <a:r>
              <a:rPr lang="de-DE" sz="1700" dirty="0" smtClean="0"/>
              <a:t>Glockengießerei</a:t>
            </a:r>
          </a:p>
          <a:p>
            <a:pPr algn="ctr"/>
            <a:r>
              <a:rPr lang="de-DE" sz="1700" dirty="0" smtClean="0">
                <a:solidFill>
                  <a:schemeClr val="lt1"/>
                </a:solidFill>
                <a:latin typeface="+mn-lt"/>
              </a:rPr>
              <a:t>IT-Beratung</a:t>
            </a:r>
            <a:endParaRPr lang="de-DE" sz="1700" dirty="0">
              <a:solidFill>
                <a:schemeClr val="lt1"/>
              </a:solidFill>
              <a:latin typeface="+mn-lt"/>
            </a:endParaRPr>
          </a:p>
        </p:txBody>
      </p:sp>
      <p:sp>
        <p:nvSpPr>
          <p:cNvPr id="23" name="AutoShape 36"/>
          <p:cNvSpPr>
            <a:spLocks noChangeArrowheads="1"/>
          </p:cNvSpPr>
          <p:nvPr/>
        </p:nvSpPr>
        <p:spPr bwMode="auto">
          <a:xfrm>
            <a:off x="683568" y="5691858"/>
            <a:ext cx="1511945" cy="956522"/>
          </a:xfrm>
          <a:prstGeom prst="roundRect">
            <a:avLst>
              <a:gd name="adj" fmla="val 16667"/>
            </a:avLst>
          </a:prstGeom>
          <a:solidFill>
            <a:schemeClr val="accent1"/>
          </a:solidFill>
          <a:ln w="9525">
            <a:solidFill>
              <a:schemeClr val="tx1"/>
            </a:solidFill>
            <a:round/>
            <a:headEnd/>
            <a:tailEnd/>
          </a:ln>
        </p:spPr>
        <p:txBody>
          <a:bodyPr vert="horz" wrap="none" lIns="86868" tIns="43434" rIns="86868" bIns="4343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700" b="0" i="0" u="none" strike="noStrike" cap="none" normalizeH="0" baseline="0" dirty="0" smtClean="0">
              <a:ln>
                <a:noFill/>
              </a:ln>
              <a:solidFill>
                <a:schemeClr val="tx1"/>
              </a:solidFill>
              <a:effectLst/>
              <a:latin typeface="Garamond" pitchFamily="18" charset="0"/>
            </a:endParaRPr>
          </a:p>
        </p:txBody>
      </p:sp>
      <p:sp>
        <p:nvSpPr>
          <p:cNvPr id="24" name="Pfeil nach oben und unten 23"/>
          <p:cNvSpPr/>
          <p:nvPr/>
        </p:nvSpPr>
        <p:spPr>
          <a:xfrm>
            <a:off x="1264336" y="5846083"/>
            <a:ext cx="350408" cy="648072"/>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AutoShape 36"/>
          <p:cNvSpPr>
            <a:spLocks noChangeArrowheads="1"/>
          </p:cNvSpPr>
          <p:nvPr/>
        </p:nvSpPr>
        <p:spPr bwMode="auto">
          <a:xfrm>
            <a:off x="3635896" y="5659639"/>
            <a:ext cx="1511945" cy="956522"/>
          </a:xfrm>
          <a:prstGeom prst="roundRect">
            <a:avLst>
              <a:gd name="adj" fmla="val 16667"/>
            </a:avLst>
          </a:prstGeom>
          <a:solidFill>
            <a:schemeClr val="accent1"/>
          </a:solidFill>
          <a:ln w="9525">
            <a:solidFill>
              <a:schemeClr val="tx1"/>
            </a:solidFill>
            <a:round/>
            <a:headEnd/>
            <a:tailEnd/>
          </a:ln>
        </p:spPr>
        <p:txBody>
          <a:bodyPr vert="horz" wrap="none" lIns="86868" tIns="43434" rIns="86868" bIns="4343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700" b="0" i="0" u="none" strike="noStrike" cap="none" normalizeH="0" baseline="0" dirty="0" smtClean="0">
              <a:ln>
                <a:noFill/>
              </a:ln>
              <a:solidFill>
                <a:schemeClr val="tx1"/>
              </a:solidFill>
              <a:effectLst/>
              <a:latin typeface="Garamond" pitchFamily="18" charset="0"/>
            </a:endParaRPr>
          </a:p>
        </p:txBody>
      </p:sp>
      <p:sp>
        <p:nvSpPr>
          <p:cNvPr id="4" name="Pfeil nach links und rechts 3"/>
          <p:cNvSpPr/>
          <p:nvPr/>
        </p:nvSpPr>
        <p:spPr>
          <a:xfrm>
            <a:off x="3851920" y="5949279"/>
            <a:ext cx="1080120" cy="351759"/>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AutoShape 36"/>
          <p:cNvSpPr>
            <a:spLocks noChangeArrowheads="1"/>
          </p:cNvSpPr>
          <p:nvPr/>
        </p:nvSpPr>
        <p:spPr bwMode="auto">
          <a:xfrm>
            <a:off x="6757939" y="5691858"/>
            <a:ext cx="1511945" cy="956522"/>
          </a:xfrm>
          <a:prstGeom prst="roundRect">
            <a:avLst>
              <a:gd name="adj" fmla="val 16667"/>
            </a:avLst>
          </a:prstGeom>
          <a:solidFill>
            <a:schemeClr val="accent1"/>
          </a:solidFill>
          <a:ln w="9525">
            <a:solidFill>
              <a:schemeClr val="tx1"/>
            </a:solidFill>
            <a:round/>
            <a:headEnd/>
            <a:tailEnd/>
          </a:ln>
        </p:spPr>
        <p:txBody>
          <a:bodyPr vert="horz" wrap="none" lIns="86868" tIns="43434" rIns="86868" bIns="43434"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700" b="0" i="0" u="none" strike="noStrike" cap="none" normalizeH="0" baseline="0" dirty="0" smtClean="0">
              <a:ln>
                <a:noFill/>
              </a:ln>
              <a:solidFill>
                <a:schemeClr val="tx1"/>
              </a:solidFill>
              <a:effectLst/>
              <a:latin typeface="Garamond" pitchFamily="18" charset="0"/>
            </a:endParaRPr>
          </a:p>
        </p:txBody>
      </p:sp>
      <p:sp>
        <p:nvSpPr>
          <p:cNvPr id="13" name="Freihandform 12"/>
          <p:cNvSpPr/>
          <p:nvPr/>
        </p:nvSpPr>
        <p:spPr>
          <a:xfrm>
            <a:off x="7147775" y="5911403"/>
            <a:ext cx="973135" cy="646982"/>
          </a:xfrm>
          <a:custGeom>
            <a:avLst/>
            <a:gdLst>
              <a:gd name="connsiteX0" fmla="*/ 0 w 973135"/>
              <a:gd name="connsiteY0" fmla="*/ 0 h 646982"/>
              <a:gd name="connsiteX1" fmla="*/ 502276 w 973135"/>
              <a:gd name="connsiteY1" fmla="*/ 12879 h 646982"/>
              <a:gd name="connsiteX2" fmla="*/ 592428 w 973135"/>
              <a:gd name="connsiteY2" fmla="*/ 25758 h 646982"/>
              <a:gd name="connsiteX3" fmla="*/ 669701 w 973135"/>
              <a:gd name="connsiteY3" fmla="*/ 51515 h 646982"/>
              <a:gd name="connsiteX4" fmla="*/ 618186 w 973135"/>
              <a:gd name="connsiteY4" fmla="*/ 103031 h 646982"/>
              <a:gd name="connsiteX5" fmla="*/ 515155 w 973135"/>
              <a:gd name="connsiteY5" fmla="*/ 193183 h 646982"/>
              <a:gd name="connsiteX6" fmla="*/ 180304 w 973135"/>
              <a:gd name="connsiteY6" fmla="*/ 218941 h 646982"/>
              <a:gd name="connsiteX7" fmla="*/ 128788 w 973135"/>
              <a:gd name="connsiteY7" fmla="*/ 309093 h 646982"/>
              <a:gd name="connsiteX8" fmla="*/ 167425 w 973135"/>
              <a:gd name="connsiteY8" fmla="*/ 425003 h 646982"/>
              <a:gd name="connsiteX9" fmla="*/ 206062 w 973135"/>
              <a:gd name="connsiteY9" fmla="*/ 463639 h 646982"/>
              <a:gd name="connsiteX10" fmla="*/ 244698 w 973135"/>
              <a:gd name="connsiteY10" fmla="*/ 528034 h 646982"/>
              <a:gd name="connsiteX11" fmla="*/ 283335 w 973135"/>
              <a:gd name="connsiteY11" fmla="*/ 553791 h 646982"/>
              <a:gd name="connsiteX12" fmla="*/ 360608 w 973135"/>
              <a:gd name="connsiteY12" fmla="*/ 579549 h 646982"/>
              <a:gd name="connsiteX13" fmla="*/ 708338 w 973135"/>
              <a:gd name="connsiteY13" fmla="*/ 553791 h 646982"/>
              <a:gd name="connsiteX14" fmla="*/ 734095 w 973135"/>
              <a:gd name="connsiteY14" fmla="*/ 515155 h 646982"/>
              <a:gd name="connsiteX15" fmla="*/ 721217 w 973135"/>
              <a:gd name="connsiteY15" fmla="*/ 399245 h 646982"/>
              <a:gd name="connsiteX16" fmla="*/ 682580 w 973135"/>
              <a:gd name="connsiteY16" fmla="*/ 373487 h 646982"/>
              <a:gd name="connsiteX17" fmla="*/ 553791 w 973135"/>
              <a:gd name="connsiteY17" fmla="*/ 347729 h 646982"/>
              <a:gd name="connsiteX18" fmla="*/ 360608 w 973135"/>
              <a:gd name="connsiteY18" fmla="*/ 360608 h 646982"/>
              <a:gd name="connsiteX19" fmla="*/ 309093 w 973135"/>
              <a:gd name="connsiteY19" fmla="*/ 373487 h 646982"/>
              <a:gd name="connsiteX20" fmla="*/ 167425 w 973135"/>
              <a:gd name="connsiteY20" fmla="*/ 360608 h 646982"/>
              <a:gd name="connsiteX21" fmla="*/ 128788 w 973135"/>
              <a:gd name="connsiteY21" fmla="*/ 321972 h 646982"/>
              <a:gd name="connsiteX22" fmla="*/ 90152 w 973135"/>
              <a:gd name="connsiteY22" fmla="*/ 296214 h 646982"/>
              <a:gd name="connsiteX23" fmla="*/ 77273 w 973135"/>
              <a:gd name="connsiteY23" fmla="*/ 257577 h 646982"/>
              <a:gd name="connsiteX24" fmla="*/ 51515 w 973135"/>
              <a:gd name="connsiteY24" fmla="*/ 218941 h 646982"/>
              <a:gd name="connsiteX25" fmla="*/ 64394 w 973135"/>
              <a:gd name="connsiteY25" fmla="*/ 154546 h 646982"/>
              <a:gd name="connsiteX26" fmla="*/ 128788 w 973135"/>
              <a:gd name="connsiteY26" fmla="*/ 141667 h 646982"/>
              <a:gd name="connsiteX27" fmla="*/ 167425 w 973135"/>
              <a:gd name="connsiteY27" fmla="*/ 128789 h 646982"/>
              <a:gd name="connsiteX28" fmla="*/ 296214 w 973135"/>
              <a:gd name="connsiteY28" fmla="*/ 141667 h 646982"/>
              <a:gd name="connsiteX29" fmla="*/ 334850 w 973135"/>
              <a:gd name="connsiteY29" fmla="*/ 154546 h 646982"/>
              <a:gd name="connsiteX30" fmla="*/ 399245 w 973135"/>
              <a:gd name="connsiteY30" fmla="*/ 231820 h 646982"/>
              <a:gd name="connsiteX31" fmla="*/ 425002 w 973135"/>
              <a:gd name="connsiteY31" fmla="*/ 283335 h 646982"/>
              <a:gd name="connsiteX32" fmla="*/ 463639 w 973135"/>
              <a:gd name="connsiteY32" fmla="*/ 412124 h 646982"/>
              <a:gd name="connsiteX33" fmla="*/ 502276 w 973135"/>
              <a:gd name="connsiteY33" fmla="*/ 528034 h 646982"/>
              <a:gd name="connsiteX34" fmla="*/ 618186 w 973135"/>
              <a:gd name="connsiteY34" fmla="*/ 592428 h 646982"/>
              <a:gd name="connsiteX35" fmla="*/ 837126 w 973135"/>
              <a:gd name="connsiteY35" fmla="*/ 618186 h 646982"/>
              <a:gd name="connsiteX36" fmla="*/ 940157 w 973135"/>
              <a:gd name="connsiteY36" fmla="*/ 540912 h 646982"/>
              <a:gd name="connsiteX37" fmla="*/ 965915 w 973135"/>
              <a:gd name="connsiteY37" fmla="*/ 450760 h 646982"/>
              <a:gd name="connsiteX38" fmla="*/ 953036 w 973135"/>
              <a:gd name="connsiteY38" fmla="*/ 347729 h 646982"/>
              <a:gd name="connsiteX39" fmla="*/ 914400 w 973135"/>
              <a:gd name="connsiteY39" fmla="*/ 321972 h 646982"/>
              <a:gd name="connsiteX40" fmla="*/ 862884 w 973135"/>
              <a:gd name="connsiteY40" fmla="*/ 296214 h 646982"/>
              <a:gd name="connsiteX41" fmla="*/ 824248 w 973135"/>
              <a:gd name="connsiteY41" fmla="*/ 270456 h 646982"/>
              <a:gd name="connsiteX42" fmla="*/ 772732 w 973135"/>
              <a:gd name="connsiteY42" fmla="*/ 257577 h 646982"/>
              <a:gd name="connsiteX43" fmla="*/ 695459 w 973135"/>
              <a:gd name="connsiteY43" fmla="*/ 231820 h 646982"/>
              <a:gd name="connsiteX44" fmla="*/ 592428 w 973135"/>
              <a:gd name="connsiteY44" fmla="*/ 296214 h 646982"/>
              <a:gd name="connsiteX45" fmla="*/ 618186 w 973135"/>
              <a:gd name="connsiteY45" fmla="*/ 399245 h 646982"/>
              <a:gd name="connsiteX46" fmla="*/ 643943 w 973135"/>
              <a:gd name="connsiteY46" fmla="*/ 437882 h 646982"/>
              <a:gd name="connsiteX47" fmla="*/ 721217 w 973135"/>
              <a:gd name="connsiteY47" fmla="*/ 528034 h 646982"/>
              <a:gd name="connsiteX48" fmla="*/ 850005 w 973135"/>
              <a:gd name="connsiteY48" fmla="*/ 515155 h 646982"/>
              <a:gd name="connsiteX49" fmla="*/ 888642 w 973135"/>
              <a:gd name="connsiteY49" fmla="*/ 502276 h 646982"/>
              <a:gd name="connsiteX50" fmla="*/ 914400 w 973135"/>
              <a:gd name="connsiteY50" fmla="*/ 463639 h 646982"/>
              <a:gd name="connsiteX51" fmla="*/ 953036 w 973135"/>
              <a:gd name="connsiteY51" fmla="*/ 425003 h 646982"/>
              <a:gd name="connsiteX52" fmla="*/ 965915 w 973135"/>
              <a:gd name="connsiteY52" fmla="*/ 90152 h 64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73135" h="646982">
                <a:moveTo>
                  <a:pt x="0" y="0"/>
                </a:moveTo>
                <a:lnTo>
                  <a:pt x="502276" y="12879"/>
                </a:lnTo>
                <a:cubicBezTo>
                  <a:pt x="532603" y="14198"/>
                  <a:pt x="562850" y="18932"/>
                  <a:pt x="592428" y="25758"/>
                </a:cubicBezTo>
                <a:cubicBezTo>
                  <a:pt x="618884" y="31863"/>
                  <a:pt x="669701" y="51515"/>
                  <a:pt x="669701" y="51515"/>
                </a:cubicBezTo>
                <a:cubicBezTo>
                  <a:pt x="641602" y="135813"/>
                  <a:pt x="680628" y="53078"/>
                  <a:pt x="618186" y="103031"/>
                </a:cubicBezTo>
                <a:cubicBezTo>
                  <a:pt x="571680" y="140236"/>
                  <a:pt x="612459" y="187459"/>
                  <a:pt x="515155" y="193183"/>
                </a:cubicBezTo>
                <a:cubicBezTo>
                  <a:pt x="257407" y="208345"/>
                  <a:pt x="368873" y="197989"/>
                  <a:pt x="180304" y="218941"/>
                </a:cubicBezTo>
                <a:cubicBezTo>
                  <a:pt x="164617" y="239857"/>
                  <a:pt x="128788" y="276315"/>
                  <a:pt x="128788" y="309093"/>
                </a:cubicBezTo>
                <a:cubicBezTo>
                  <a:pt x="128788" y="344693"/>
                  <a:pt x="146476" y="395674"/>
                  <a:pt x="167425" y="425003"/>
                </a:cubicBezTo>
                <a:cubicBezTo>
                  <a:pt x="178011" y="439824"/>
                  <a:pt x="195134" y="449068"/>
                  <a:pt x="206062" y="463639"/>
                </a:cubicBezTo>
                <a:cubicBezTo>
                  <a:pt x="221081" y="483665"/>
                  <a:pt x="228407" y="509028"/>
                  <a:pt x="244698" y="528034"/>
                </a:cubicBezTo>
                <a:cubicBezTo>
                  <a:pt x="254771" y="539786"/>
                  <a:pt x="269191" y="547505"/>
                  <a:pt x="283335" y="553791"/>
                </a:cubicBezTo>
                <a:cubicBezTo>
                  <a:pt x="308146" y="564818"/>
                  <a:pt x="360608" y="579549"/>
                  <a:pt x="360608" y="579549"/>
                </a:cubicBezTo>
                <a:cubicBezTo>
                  <a:pt x="476518" y="570963"/>
                  <a:pt x="593800" y="573539"/>
                  <a:pt x="708338" y="553791"/>
                </a:cubicBezTo>
                <a:cubicBezTo>
                  <a:pt x="723591" y="551161"/>
                  <a:pt x="732810" y="530580"/>
                  <a:pt x="734095" y="515155"/>
                </a:cubicBezTo>
                <a:cubicBezTo>
                  <a:pt x="737323" y="476415"/>
                  <a:pt x="734502" y="435779"/>
                  <a:pt x="721217" y="399245"/>
                </a:cubicBezTo>
                <a:cubicBezTo>
                  <a:pt x="715927" y="384698"/>
                  <a:pt x="696807" y="379584"/>
                  <a:pt x="682580" y="373487"/>
                </a:cubicBezTo>
                <a:cubicBezTo>
                  <a:pt x="658128" y="363008"/>
                  <a:pt x="571223" y="350634"/>
                  <a:pt x="553791" y="347729"/>
                </a:cubicBezTo>
                <a:cubicBezTo>
                  <a:pt x="489397" y="352022"/>
                  <a:pt x="424791" y="353852"/>
                  <a:pt x="360608" y="360608"/>
                </a:cubicBezTo>
                <a:cubicBezTo>
                  <a:pt x="343005" y="362461"/>
                  <a:pt x="326793" y="373487"/>
                  <a:pt x="309093" y="373487"/>
                </a:cubicBezTo>
                <a:cubicBezTo>
                  <a:pt x="261676" y="373487"/>
                  <a:pt x="214648" y="364901"/>
                  <a:pt x="167425" y="360608"/>
                </a:cubicBezTo>
                <a:cubicBezTo>
                  <a:pt x="154546" y="347729"/>
                  <a:pt x="142780" y="333632"/>
                  <a:pt x="128788" y="321972"/>
                </a:cubicBezTo>
                <a:cubicBezTo>
                  <a:pt x="116897" y="312063"/>
                  <a:pt x="99821" y="308301"/>
                  <a:pt x="90152" y="296214"/>
                </a:cubicBezTo>
                <a:cubicBezTo>
                  <a:pt x="81671" y="285613"/>
                  <a:pt x="83344" y="269719"/>
                  <a:pt x="77273" y="257577"/>
                </a:cubicBezTo>
                <a:cubicBezTo>
                  <a:pt x="70351" y="243733"/>
                  <a:pt x="60101" y="231820"/>
                  <a:pt x="51515" y="218941"/>
                </a:cubicBezTo>
                <a:cubicBezTo>
                  <a:pt x="55808" y="197476"/>
                  <a:pt x="48915" y="170025"/>
                  <a:pt x="64394" y="154546"/>
                </a:cubicBezTo>
                <a:cubicBezTo>
                  <a:pt x="79872" y="139067"/>
                  <a:pt x="107552" y="146976"/>
                  <a:pt x="128788" y="141667"/>
                </a:cubicBezTo>
                <a:cubicBezTo>
                  <a:pt x="141958" y="138375"/>
                  <a:pt x="154546" y="133082"/>
                  <a:pt x="167425" y="128789"/>
                </a:cubicBezTo>
                <a:cubicBezTo>
                  <a:pt x="210355" y="133082"/>
                  <a:pt x="253572" y="135107"/>
                  <a:pt x="296214" y="141667"/>
                </a:cubicBezTo>
                <a:cubicBezTo>
                  <a:pt x="309631" y="143731"/>
                  <a:pt x="323555" y="147016"/>
                  <a:pt x="334850" y="154546"/>
                </a:cubicBezTo>
                <a:cubicBezTo>
                  <a:pt x="359438" y="170938"/>
                  <a:pt x="384625" y="206234"/>
                  <a:pt x="399245" y="231820"/>
                </a:cubicBezTo>
                <a:cubicBezTo>
                  <a:pt x="408770" y="248489"/>
                  <a:pt x="417872" y="265510"/>
                  <a:pt x="425002" y="283335"/>
                </a:cubicBezTo>
                <a:cubicBezTo>
                  <a:pt x="441056" y="323469"/>
                  <a:pt x="454151" y="369427"/>
                  <a:pt x="463639" y="412124"/>
                </a:cubicBezTo>
                <a:cubicBezTo>
                  <a:pt x="471081" y="445612"/>
                  <a:pt x="474800" y="500558"/>
                  <a:pt x="502276" y="528034"/>
                </a:cubicBezTo>
                <a:cubicBezTo>
                  <a:pt x="546560" y="572318"/>
                  <a:pt x="569601" y="576233"/>
                  <a:pt x="618186" y="592428"/>
                </a:cubicBezTo>
                <a:cubicBezTo>
                  <a:pt x="697341" y="651795"/>
                  <a:pt x="692992" y="666231"/>
                  <a:pt x="837126" y="618186"/>
                </a:cubicBezTo>
                <a:cubicBezTo>
                  <a:pt x="877853" y="604610"/>
                  <a:pt x="940157" y="540912"/>
                  <a:pt x="940157" y="540912"/>
                </a:cubicBezTo>
                <a:cubicBezTo>
                  <a:pt x="946231" y="522691"/>
                  <a:pt x="965915" y="466933"/>
                  <a:pt x="965915" y="450760"/>
                </a:cubicBezTo>
                <a:cubicBezTo>
                  <a:pt x="965915" y="416149"/>
                  <a:pt x="965890" y="379864"/>
                  <a:pt x="953036" y="347729"/>
                </a:cubicBezTo>
                <a:cubicBezTo>
                  <a:pt x="947288" y="333358"/>
                  <a:pt x="927839" y="329651"/>
                  <a:pt x="914400" y="321972"/>
                </a:cubicBezTo>
                <a:cubicBezTo>
                  <a:pt x="897731" y="312447"/>
                  <a:pt x="879553" y="305739"/>
                  <a:pt x="862884" y="296214"/>
                </a:cubicBezTo>
                <a:cubicBezTo>
                  <a:pt x="849445" y="288535"/>
                  <a:pt x="838475" y="276553"/>
                  <a:pt x="824248" y="270456"/>
                </a:cubicBezTo>
                <a:cubicBezTo>
                  <a:pt x="807979" y="263483"/>
                  <a:pt x="789686" y="262663"/>
                  <a:pt x="772732" y="257577"/>
                </a:cubicBezTo>
                <a:cubicBezTo>
                  <a:pt x="746726" y="249775"/>
                  <a:pt x="695459" y="231820"/>
                  <a:pt x="695459" y="231820"/>
                </a:cubicBezTo>
                <a:cubicBezTo>
                  <a:pt x="603502" y="262472"/>
                  <a:pt x="633247" y="234986"/>
                  <a:pt x="592428" y="296214"/>
                </a:cubicBezTo>
                <a:cubicBezTo>
                  <a:pt x="597327" y="320708"/>
                  <a:pt x="604985" y="372843"/>
                  <a:pt x="618186" y="399245"/>
                </a:cubicBezTo>
                <a:cubicBezTo>
                  <a:pt x="625108" y="413089"/>
                  <a:pt x="634946" y="425287"/>
                  <a:pt x="643943" y="437882"/>
                </a:cubicBezTo>
                <a:cubicBezTo>
                  <a:pt x="685244" y="495703"/>
                  <a:pt x="674415" y="481232"/>
                  <a:pt x="721217" y="528034"/>
                </a:cubicBezTo>
                <a:cubicBezTo>
                  <a:pt x="764146" y="523741"/>
                  <a:pt x="807363" y="521715"/>
                  <a:pt x="850005" y="515155"/>
                </a:cubicBezTo>
                <a:cubicBezTo>
                  <a:pt x="863423" y="513091"/>
                  <a:pt x="878041" y="510757"/>
                  <a:pt x="888642" y="502276"/>
                </a:cubicBezTo>
                <a:cubicBezTo>
                  <a:pt x="900729" y="492607"/>
                  <a:pt x="904491" y="475530"/>
                  <a:pt x="914400" y="463639"/>
                </a:cubicBezTo>
                <a:cubicBezTo>
                  <a:pt x="926060" y="449647"/>
                  <a:pt x="940157" y="437882"/>
                  <a:pt x="953036" y="425003"/>
                </a:cubicBezTo>
                <a:cubicBezTo>
                  <a:pt x="988821" y="281862"/>
                  <a:pt x="965915" y="391187"/>
                  <a:pt x="965915" y="90152"/>
                </a:cubicBezTo>
              </a:path>
            </a:pathLst>
          </a:custGeom>
          <a:solidFill>
            <a:schemeClr val="tx1"/>
          </a:solidFill>
          <a:ln>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62409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1.1.2 Konzentrationsformen in der Wirtschaftsformen </a:t>
            </a:r>
            <a:r>
              <a:rPr lang="de-DE" sz="2800" b="1" dirty="0" smtClean="0">
                <a:solidFill>
                  <a:schemeClr val="accent4">
                    <a:lumMod val="25000"/>
                  </a:schemeClr>
                </a:solidFill>
              </a:rPr>
              <a:t>	</a:t>
            </a:r>
            <a:endParaRPr lang="de-DE" dirty="0"/>
          </a:p>
        </p:txBody>
      </p:sp>
      <p:sp>
        <p:nvSpPr>
          <p:cNvPr id="5" name="Rectangle 3"/>
          <p:cNvSpPr txBox="1">
            <a:spLocks noChangeArrowheads="1"/>
          </p:cNvSpPr>
          <p:nvPr/>
        </p:nvSpPr>
        <p:spPr bwMode="auto">
          <a:xfrm>
            <a:off x="107504" y="2204864"/>
            <a:ext cx="8856662" cy="576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just">
              <a:lnSpc>
                <a:spcPct val="90000"/>
              </a:lnSpc>
              <a:buFont typeface="Wingdings" pitchFamily="2" charset="2"/>
              <a:buNone/>
            </a:pPr>
            <a:r>
              <a:rPr lang="de-DE" sz="2000" b="1" kern="0" dirty="0">
                <a:solidFill>
                  <a:schemeClr val="accent6">
                    <a:lumMod val="50000"/>
                  </a:schemeClr>
                </a:solidFill>
                <a:effectLst/>
              </a:rPr>
              <a:t>	Das Kartell ist ein vertraglicher horizontaler Zusammenschluss von Unternehmen, die rechtlich selbständig bleiben aber einen Teil ihrer wirtschaftlichen Selbständigkeit aufgeben. </a:t>
            </a:r>
          </a:p>
          <a:p>
            <a:pPr algn="just">
              <a:lnSpc>
                <a:spcPct val="90000"/>
              </a:lnSpc>
              <a:buFont typeface="Wingdings" pitchFamily="2" charset="2"/>
              <a:buNone/>
            </a:pPr>
            <a:endParaRPr lang="de-DE" sz="2000" b="1" kern="0" dirty="0">
              <a:solidFill>
                <a:schemeClr val="accent6">
                  <a:lumMod val="50000"/>
                </a:schemeClr>
              </a:solidFill>
              <a:effectLst/>
            </a:endParaRPr>
          </a:p>
          <a:p>
            <a:pPr algn="just">
              <a:lnSpc>
                <a:spcPct val="90000"/>
              </a:lnSpc>
              <a:buFont typeface="Wingdings" pitchFamily="2" charset="2"/>
              <a:buNone/>
            </a:pPr>
            <a:r>
              <a:rPr lang="de-DE" sz="2000" b="1" kern="0" dirty="0">
                <a:solidFill>
                  <a:schemeClr val="accent6">
                    <a:lumMod val="50000"/>
                  </a:schemeClr>
                </a:solidFill>
                <a:effectLst/>
              </a:rPr>
              <a:t>	 Ziel ist die Marktbeherrschung. Im deutschen Kartellrecht ist die Bildung von Kartellen grundsätzlich verboten. Seine Mitglieder verpflichten sich zu gemeinsamen Handeln und evtl. zur Zahlung von Vertragsstrafen bei Zuwiderhandlung. Der Bundeswirtschaftsminister kann Kartelle unter bestimmten Voraussetzungen zulassen. </a:t>
            </a:r>
          </a:p>
          <a:p>
            <a:pPr algn="just">
              <a:lnSpc>
                <a:spcPct val="90000"/>
              </a:lnSpc>
              <a:buFont typeface="Wingdings" pitchFamily="2" charset="2"/>
              <a:buNone/>
            </a:pPr>
            <a:endParaRPr lang="de-DE" sz="2000" b="1" kern="0" dirty="0">
              <a:solidFill>
                <a:schemeClr val="accent6">
                  <a:lumMod val="50000"/>
                </a:schemeClr>
              </a:solidFill>
              <a:effectLst/>
            </a:endParaRPr>
          </a:p>
          <a:p>
            <a:pPr algn="just">
              <a:lnSpc>
                <a:spcPct val="90000"/>
              </a:lnSpc>
              <a:buFont typeface="Wingdings" pitchFamily="2" charset="2"/>
              <a:buNone/>
            </a:pPr>
            <a:r>
              <a:rPr lang="de-DE" sz="2000" b="1" kern="0" dirty="0">
                <a:solidFill>
                  <a:schemeClr val="accent6">
                    <a:lumMod val="50000"/>
                  </a:schemeClr>
                </a:solidFill>
                <a:effectLst/>
              </a:rPr>
              <a:t>	Nach dem neuen Kartellrecht (gültig seit 1. Mai 2005) gibt es keine anmelde- bzw. genehmigungspflichtigen Kartelle mehr. </a:t>
            </a:r>
          </a:p>
        </p:txBody>
      </p:sp>
      <p:sp>
        <p:nvSpPr>
          <p:cNvPr id="7" name="Textfeld 6"/>
          <p:cNvSpPr txBox="1"/>
          <p:nvPr/>
        </p:nvSpPr>
        <p:spPr>
          <a:xfrm>
            <a:off x="1624112" y="1510384"/>
            <a:ext cx="6548288" cy="461665"/>
          </a:xfrm>
          <a:prstGeom prst="rect">
            <a:avLst/>
          </a:prstGeom>
          <a:noFill/>
        </p:spPr>
        <p:txBody>
          <a:bodyPr wrap="square" rtlCol="0">
            <a:spAutoFit/>
          </a:bodyPr>
          <a:lstStyle/>
          <a:p>
            <a:r>
              <a:rPr lang="de-DE" sz="2400" b="1" dirty="0" smtClean="0"/>
              <a:t>Kartell</a:t>
            </a:r>
            <a:endParaRPr lang="de-DE" sz="2400" b="1" dirty="0">
              <a:solidFill>
                <a:schemeClr val="tx2">
                  <a:lumMod val="10000"/>
                </a:schemeClr>
              </a:solidFill>
            </a:endParaRPr>
          </a:p>
        </p:txBody>
      </p:sp>
      <p:pic>
        <p:nvPicPr>
          <p:cNvPr id="8" name="Picture 2" descr="http://img4.wikia.nocookie.net/__cb20130811215520/dragonsofatlantis/images/3/30/Symbol_Inform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121" y="853858"/>
            <a:ext cx="1351006" cy="1351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0115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1.1.2 Konzentrationsformen in der Wirtschaftsformen </a:t>
            </a:r>
            <a:r>
              <a:rPr lang="de-DE" sz="2800" b="1" dirty="0" smtClean="0">
                <a:solidFill>
                  <a:schemeClr val="accent4">
                    <a:lumMod val="25000"/>
                  </a:schemeClr>
                </a:solidFill>
              </a:rPr>
              <a:t>	</a:t>
            </a:r>
            <a:endParaRPr lang="de-DE" dirty="0"/>
          </a:p>
        </p:txBody>
      </p:sp>
      <p:sp>
        <p:nvSpPr>
          <p:cNvPr id="7" name="Textfeld 6"/>
          <p:cNvSpPr txBox="1"/>
          <p:nvPr/>
        </p:nvSpPr>
        <p:spPr>
          <a:xfrm>
            <a:off x="1624112" y="1510384"/>
            <a:ext cx="6548288" cy="461665"/>
          </a:xfrm>
          <a:prstGeom prst="rect">
            <a:avLst/>
          </a:prstGeom>
          <a:noFill/>
        </p:spPr>
        <p:txBody>
          <a:bodyPr wrap="square" rtlCol="0">
            <a:spAutoFit/>
          </a:bodyPr>
          <a:lstStyle/>
          <a:p>
            <a:r>
              <a:rPr lang="de-DE" sz="2400" b="1" dirty="0" smtClean="0"/>
              <a:t>Kartell</a:t>
            </a:r>
            <a:endParaRPr lang="de-DE" sz="2400" b="1" dirty="0">
              <a:solidFill>
                <a:schemeClr val="tx2">
                  <a:lumMod val="10000"/>
                </a:schemeClr>
              </a:solidFill>
            </a:endParaRPr>
          </a:p>
        </p:txBody>
      </p:sp>
      <p:sp>
        <p:nvSpPr>
          <p:cNvPr id="8" name="Rectangle 2"/>
          <p:cNvSpPr txBox="1">
            <a:spLocks noChangeArrowheads="1"/>
          </p:cNvSpPr>
          <p:nvPr/>
        </p:nvSpPr>
        <p:spPr bwMode="auto">
          <a:xfrm>
            <a:off x="0" y="1960937"/>
            <a:ext cx="8856662" cy="576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gn="just">
              <a:buFont typeface="Wingdings" pitchFamily="2" charset="2"/>
              <a:buNone/>
            </a:pPr>
            <a:r>
              <a:rPr lang="de-DE" sz="2800" kern="0" dirty="0" smtClean="0"/>
              <a:t>	</a:t>
            </a:r>
            <a:r>
              <a:rPr lang="de-DE" sz="2400" b="1" kern="0" dirty="0">
                <a:solidFill>
                  <a:schemeClr val="accent6">
                    <a:lumMod val="50000"/>
                  </a:schemeClr>
                </a:solidFill>
                <a:effectLst/>
              </a:rPr>
              <a:t>Der Bundeswirtschaftsminister kann Kartelle unter bestimmten Voraussetzungen zulassen: </a:t>
            </a:r>
          </a:p>
          <a:p>
            <a:pPr algn="just">
              <a:buFont typeface="Wingdings" pitchFamily="2" charset="2"/>
              <a:buNone/>
            </a:pPr>
            <a:endParaRPr lang="de-DE" sz="2000" b="1" kern="0" dirty="0">
              <a:solidFill>
                <a:schemeClr val="accent6">
                  <a:lumMod val="50000"/>
                </a:schemeClr>
              </a:solidFill>
              <a:effectLst/>
            </a:endParaRPr>
          </a:p>
          <a:p>
            <a:pPr algn="just">
              <a:buFont typeface="Wingdings" pitchFamily="2" charset="2"/>
              <a:buNone/>
            </a:pPr>
            <a:r>
              <a:rPr lang="de-DE" sz="2000" b="1" kern="0" dirty="0">
                <a:solidFill>
                  <a:schemeClr val="accent6">
                    <a:lumMod val="50000"/>
                  </a:schemeClr>
                </a:solidFill>
                <a:effectLst/>
              </a:rPr>
              <a:t>	Mittelstandskartelle sind von kleinen und mittleren Unternehmen geschlossene Kartelle, die der Verbesserung der Wettbewerbsfähigkeit der teilnehmenden Unternehmen dienen, z. B. Vereinbarungen und Beschlüsse über den gemeinsamen Einkauf von Waren. Dabei darf es jedoch zu keinem Bezugszwang für die beteiligten Unternehmen kommen</a:t>
            </a:r>
            <a:r>
              <a:rPr lang="de-DE" sz="2000" b="1" kern="0" dirty="0" smtClean="0">
                <a:solidFill>
                  <a:schemeClr val="accent6">
                    <a:lumMod val="50000"/>
                  </a:schemeClr>
                </a:solidFill>
                <a:effectLst/>
              </a:rPr>
              <a:t>.</a:t>
            </a:r>
          </a:p>
          <a:p>
            <a:pPr algn="just">
              <a:buFont typeface="Wingdings" pitchFamily="2" charset="2"/>
              <a:buNone/>
            </a:pPr>
            <a:endParaRPr lang="de-DE" sz="2000" b="1" kern="0" dirty="0">
              <a:solidFill>
                <a:schemeClr val="accent6">
                  <a:lumMod val="50000"/>
                </a:schemeClr>
              </a:solidFill>
              <a:effectLst/>
            </a:endParaRPr>
          </a:p>
          <a:p>
            <a:pPr algn="just">
              <a:buFont typeface="Wingdings" pitchFamily="2" charset="2"/>
              <a:buNone/>
            </a:pPr>
            <a:r>
              <a:rPr lang="de-DE" sz="2000" b="1" kern="0" dirty="0">
                <a:solidFill>
                  <a:schemeClr val="accent6">
                    <a:lumMod val="50000"/>
                  </a:schemeClr>
                </a:solidFill>
                <a:effectLst/>
              </a:rPr>
              <a:t>	Nach dem deutschen Gesetz gegen Wettbewerbs-beschränkungen können Mittelstandskartelle von einem Verbot freigestellt werden. Dies ist in § 3 Abs. 1 geregelt.</a:t>
            </a:r>
          </a:p>
        </p:txBody>
      </p:sp>
      <p:pic>
        <p:nvPicPr>
          <p:cNvPr id="9" name="Picture 2" descr="http://img4.wikia.nocookie.net/__cb20130811215520/dragonsofatlantis/images/3/30/Symbol_Inform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121" y="853858"/>
            <a:ext cx="1351006" cy="1351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6244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7" name="Abgerundetes Rechteck 6"/>
          <p:cNvSpPr/>
          <p:nvPr/>
        </p:nvSpPr>
        <p:spPr>
          <a:xfrm>
            <a:off x="297537" y="2024404"/>
            <a:ext cx="4032448" cy="4780431"/>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de-DE" dirty="0">
              <a:effectLst>
                <a:glow rad="63500">
                  <a:schemeClr val="accent1">
                    <a:satMod val="175000"/>
                    <a:alpha val="40000"/>
                  </a:schemeClr>
                </a:glow>
              </a:effectLst>
            </a:endParaRPr>
          </a:p>
        </p:txBody>
      </p:sp>
      <p:sp>
        <p:nvSpPr>
          <p:cNvPr id="4" name="Textfeld 3"/>
          <p:cNvSpPr txBox="1"/>
          <p:nvPr/>
        </p:nvSpPr>
        <p:spPr>
          <a:xfrm>
            <a:off x="297537" y="1877365"/>
            <a:ext cx="800219" cy="4649595"/>
          </a:xfrm>
          <a:prstGeom prst="rect">
            <a:avLst/>
          </a:prstGeom>
          <a:noFill/>
        </p:spPr>
        <p:txBody>
          <a:bodyPr vert="vert270" wrap="square" rtlCol="0">
            <a:spAutoFit/>
          </a:bodyPr>
          <a:lstStyle/>
          <a:p>
            <a:r>
              <a:rPr lang="de-DE" sz="4000" b="1" dirty="0" smtClean="0">
                <a:latin typeface="Batang" panose="02030600000101010101" pitchFamily="18" charset="-127"/>
                <a:ea typeface="Batang" panose="02030600000101010101" pitchFamily="18" charset="-127"/>
              </a:rPr>
              <a:t>Firmengrundsätze</a:t>
            </a:r>
            <a:endParaRPr lang="de-DE" sz="4000" b="1" dirty="0">
              <a:latin typeface="Batang" panose="02030600000101010101" pitchFamily="18" charset="-127"/>
              <a:ea typeface="Batang" panose="02030600000101010101" pitchFamily="18" charset="-127"/>
            </a:endParaRPr>
          </a:p>
        </p:txBody>
      </p:sp>
      <p:sp>
        <p:nvSpPr>
          <p:cNvPr id="5" name="Textfeld 4"/>
          <p:cNvSpPr txBox="1"/>
          <p:nvPr/>
        </p:nvSpPr>
        <p:spPr>
          <a:xfrm>
            <a:off x="687743" y="2366904"/>
            <a:ext cx="3858990" cy="3877985"/>
          </a:xfrm>
          <a:prstGeom prst="rect">
            <a:avLst/>
          </a:prstGeom>
          <a:noFill/>
        </p:spPr>
        <p:txBody>
          <a:bodyPr wrap="square" rtlCol="0">
            <a:spAutoFit/>
          </a:bodyPr>
          <a:lstStyle/>
          <a:p>
            <a:pPr lvl="1"/>
            <a:r>
              <a:rPr lang="de-DE" sz="2800" dirty="0" smtClean="0"/>
              <a:t>Firmenwahrheit</a:t>
            </a:r>
          </a:p>
          <a:p>
            <a:pPr lvl="1"/>
            <a:endParaRPr lang="de-DE" sz="1000" dirty="0"/>
          </a:p>
          <a:p>
            <a:pPr lvl="1"/>
            <a:r>
              <a:rPr lang="de-DE" sz="2800" dirty="0"/>
              <a:t>Firmenklarheit</a:t>
            </a:r>
          </a:p>
          <a:p>
            <a:pPr lvl="1"/>
            <a:endParaRPr lang="de-DE" sz="1000" dirty="0" smtClean="0"/>
          </a:p>
          <a:p>
            <a:pPr lvl="1"/>
            <a:r>
              <a:rPr lang="de-DE" sz="2800" dirty="0" smtClean="0"/>
              <a:t>Firmen-ausschließlichkeit </a:t>
            </a:r>
            <a:endParaRPr lang="de-DE" sz="2800" dirty="0"/>
          </a:p>
          <a:p>
            <a:pPr lvl="1"/>
            <a:endParaRPr lang="de-DE" sz="1000" dirty="0" smtClean="0"/>
          </a:p>
          <a:p>
            <a:pPr lvl="1"/>
            <a:r>
              <a:rPr lang="de-DE" sz="2800" dirty="0" smtClean="0"/>
              <a:t>Firmenbeständigkeit</a:t>
            </a:r>
            <a:endParaRPr lang="de-DE" sz="2800" dirty="0"/>
          </a:p>
          <a:p>
            <a:pPr lvl="1"/>
            <a:endParaRPr lang="de-DE" sz="1000" dirty="0" smtClean="0"/>
          </a:p>
          <a:p>
            <a:pPr lvl="1"/>
            <a:r>
              <a:rPr lang="de-DE" sz="2800" dirty="0" smtClean="0"/>
              <a:t>Firmenöffentlichkeit</a:t>
            </a:r>
            <a:endParaRPr lang="de-DE" sz="2800" dirty="0"/>
          </a:p>
          <a:p>
            <a:pPr lvl="1"/>
            <a:endParaRPr lang="de-DE" sz="1000" dirty="0" smtClean="0"/>
          </a:p>
          <a:p>
            <a:pPr lvl="1"/>
            <a:r>
              <a:rPr lang="de-DE" sz="2800" dirty="0" smtClean="0"/>
              <a:t>Firmeneinheit</a:t>
            </a:r>
            <a:endParaRPr lang="de-DE" sz="2800" dirty="0"/>
          </a:p>
        </p:txBody>
      </p:sp>
      <p:sp>
        <p:nvSpPr>
          <p:cNvPr id="10" name="Abgerundetes Rechteck 9"/>
          <p:cNvSpPr/>
          <p:nvPr/>
        </p:nvSpPr>
        <p:spPr>
          <a:xfrm>
            <a:off x="4720191" y="2025350"/>
            <a:ext cx="4248472" cy="3347866"/>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de-DE" dirty="0">
              <a:effectLst>
                <a:glow rad="63500">
                  <a:schemeClr val="accent1">
                    <a:satMod val="175000"/>
                    <a:alpha val="40000"/>
                  </a:schemeClr>
                </a:glow>
              </a:effectLst>
            </a:endParaRPr>
          </a:p>
        </p:txBody>
      </p:sp>
      <p:sp>
        <p:nvSpPr>
          <p:cNvPr id="11" name="Textfeld 10"/>
          <p:cNvSpPr txBox="1"/>
          <p:nvPr/>
        </p:nvSpPr>
        <p:spPr>
          <a:xfrm>
            <a:off x="4940874" y="2024404"/>
            <a:ext cx="800219" cy="3168470"/>
          </a:xfrm>
          <a:prstGeom prst="rect">
            <a:avLst/>
          </a:prstGeom>
          <a:noFill/>
        </p:spPr>
        <p:txBody>
          <a:bodyPr vert="vert270" wrap="square" rtlCol="0">
            <a:spAutoFit/>
          </a:bodyPr>
          <a:lstStyle/>
          <a:p>
            <a:r>
              <a:rPr lang="de-DE" sz="4000" b="1" dirty="0" smtClean="0">
                <a:latin typeface="Batang" panose="02030600000101010101" pitchFamily="18" charset="-127"/>
                <a:ea typeface="Batang" panose="02030600000101010101" pitchFamily="18" charset="-127"/>
              </a:rPr>
              <a:t>Firmenarten</a:t>
            </a:r>
            <a:endParaRPr lang="de-DE" sz="4000" b="1" dirty="0">
              <a:latin typeface="Batang" panose="02030600000101010101" pitchFamily="18" charset="-127"/>
              <a:ea typeface="Batang" panose="02030600000101010101" pitchFamily="18" charset="-127"/>
            </a:endParaRPr>
          </a:p>
        </p:txBody>
      </p:sp>
      <p:sp>
        <p:nvSpPr>
          <p:cNvPr id="12" name="Textfeld 11"/>
          <p:cNvSpPr txBox="1"/>
          <p:nvPr/>
        </p:nvSpPr>
        <p:spPr>
          <a:xfrm>
            <a:off x="5729552" y="2218472"/>
            <a:ext cx="2799610" cy="2443746"/>
          </a:xfrm>
          <a:prstGeom prst="rect">
            <a:avLst/>
          </a:prstGeom>
          <a:noFill/>
        </p:spPr>
        <p:txBody>
          <a:bodyPr wrap="square" rtlCol="0">
            <a:spAutoFit/>
          </a:bodyPr>
          <a:lstStyle/>
          <a:p>
            <a:pPr lvl="1">
              <a:spcBef>
                <a:spcPct val="20000"/>
              </a:spcBef>
              <a:buClr>
                <a:schemeClr val="accent2"/>
              </a:buClr>
              <a:buSzPct val="70000"/>
            </a:pPr>
            <a:r>
              <a:rPr lang="de-DE" sz="2800" dirty="0" smtClean="0"/>
              <a:t>Personenfirma</a:t>
            </a:r>
          </a:p>
          <a:p>
            <a:pPr lvl="1">
              <a:spcBef>
                <a:spcPct val="20000"/>
              </a:spcBef>
              <a:buClr>
                <a:schemeClr val="accent2"/>
              </a:buClr>
              <a:buSzPct val="70000"/>
            </a:pPr>
            <a:r>
              <a:rPr lang="de-DE" sz="2800" dirty="0" smtClean="0"/>
              <a:t>Fantasiefirma</a:t>
            </a:r>
            <a:endParaRPr lang="de-DE" sz="2800" dirty="0"/>
          </a:p>
          <a:p>
            <a:pPr lvl="1">
              <a:spcBef>
                <a:spcPct val="20000"/>
              </a:spcBef>
              <a:buClr>
                <a:schemeClr val="accent2"/>
              </a:buClr>
              <a:buSzPct val="70000"/>
            </a:pPr>
            <a:endParaRPr lang="de-DE" sz="1000" dirty="0" smtClean="0"/>
          </a:p>
          <a:p>
            <a:pPr lvl="1">
              <a:spcBef>
                <a:spcPct val="20000"/>
              </a:spcBef>
              <a:buClr>
                <a:schemeClr val="accent2"/>
              </a:buClr>
              <a:buSzPct val="70000"/>
            </a:pPr>
            <a:r>
              <a:rPr lang="de-DE" sz="2800" dirty="0" smtClean="0"/>
              <a:t>Sachfirma </a:t>
            </a:r>
            <a:endParaRPr lang="de-DE" sz="2800" dirty="0"/>
          </a:p>
          <a:p>
            <a:pPr lvl="1">
              <a:spcBef>
                <a:spcPct val="20000"/>
              </a:spcBef>
              <a:buClr>
                <a:schemeClr val="accent2"/>
              </a:buClr>
              <a:buSzPct val="70000"/>
            </a:pPr>
            <a:endParaRPr lang="de-DE" sz="1000" dirty="0" smtClean="0"/>
          </a:p>
          <a:p>
            <a:pPr lvl="1">
              <a:spcBef>
                <a:spcPct val="20000"/>
              </a:spcBef>
              <a:buClr>
                <a:schemeClr val="accent2"/>
              </a:buClr>
              <a:buSzPct val="70000"/>
            </a:pPr>
            <a:r>
              <a:rPr lang="de-DE" sz="2800" dirty="0" smtClean="0"/>
              <a:t>Mischfirma</a:t>
            </a:r>
            <a:endParaRPr lang="de-DE" sz="2800" dirty="0"/>
          </a:p>
        </p:txBody>
      </p:sp>
      <p:sp>
        <p:nvSpPr>
          <p:cNvPr id="20" name="Textfeld 19"/>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pic>
        <p:nvPicPr>
          <p:cNvPr id="13" name="Picture 2" descr="http://img4.wikia.nocookie.net/__cb20130811215520/dragonsofatlantis/images/3/30/Symbol_Inform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156" y="5506994"/>
            <a:ext cx="1351006" cy="1351006"/>
          </a:xfrm>
          <a:prstGeom prst="rect">
            <a:avLst/>
          </a:prstGeom>
          <a:noFill/>
          <a:extLst>
            <a:ext uri="{909E8E84-426E-40DD-AFC4-6F175D3DCCD1}">
              <a14:hiddenFill xmlns:a14="http://schemas.microsoft.com/office/drawing/2010/main">
                <a:solidFill>
                  <a:srgbClr val="FFFFFF"/>
                </a:solidFill>
              </a14:hiddenFill>
            </a:ext>
          </a:extLst>
        </p:spPr>
      </p:pic>
      <p:sp>
        <p:nvSpPr>
          <p:cNvPr id="14" name="Abgerundetes Rechteck 13"/>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Definition</a:t>
            </a:r>
            <a:endParaRPr lang="de-DE" sz="2000" b="1" dirty="0">
              <a:solidFill>
                <a:schemeClr val="tx1"/>
              </a:solidFill>
            </a:endParaRPr>
          </a:p>
        </p:txBody>
      </p:sp>
    </p:spTree>
    <p:extLst>
      <p:ext uri="{BB962C8B-B14F-4D97-AF65-F5344CB8AC3E}">
        <p14:creationId xmlns:p14="http://schemas.microsoft.com/office/powerpoint/2010/main" val="11302368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1.1.2 Konzentrationsformen in der Wirtschaftsformen </a:t>
            </a:r>
            <a:r>
              <a:rPr lang="de-DE" sz="2800" b="1" dirty="0" smtClean="0">
                <a:solidFill>
                  <a:schemeClr val="accent4">
                    <a:lumMod val="25000"/>
                  </a:schemeClr>
                </a:solidFill>
              </a:rPr>
              <a:t>	</a:t>
            </a:r>
            <a:endParaRPr lang="de-DE" dirty="0"/>
          </a:p>
        </p:txBody>
      </p:sp>
      <p:sp>
        <p:nvSpPr>
          <p:cNvPr id="7" name="Textfeld 6"/>
          <p:cNvSpPr txBox="1"/>
          <p:nvPr/>
        </p:nvSpPr>
        <p:spPr>
          <a:xfrm>
            <a:off x="1624112" y="1510384"/>
            <a:ext cx="6548288" cy="461665"/>
          </a:xfrm>
          <a:prstGeom prst="rect">
            <a:avLst/>
          </a:prstGeom>
          <a:noFill/>
        </p:spPr>
        <p:txBody>
          <a:bodyPr wrap="square" rtlCol="0">
            <a:spAutoFit/>
          </a:bodyPr>
          <a:lstStyle/>
          <a:p>
            <a:r>
              <a:rPr lang="de-DE" sz="2400" b="1" dirty="0" smtClean="0"/>
              <a:t>Kartell</a:t>
            </a:r>
            <a:endParaRPr lang="de-DE" sz="2400" b="1" dirty="0">
              <a:solidFill>
                <a:schemeClr val="tx2">
                  <a:lumMod val="10000"/>
                </a:schemeClr>
              </a:solidFill>
            </a:endParaRPr>
          </a:p>
        </p:txBody>
      </p:sp>
      <p:sp>
        <p:nvSpPr>
          <p:cNvPr id="9" name="Rectangle 2"/>
          <p:cNvSpPr txBox="1">
            <a:spLocks noChangeArrowheads="1"/>
          </p:cNvSpPr>
          <p:nvPr/>
        </p:nvSpPr>
        <p:spPr bwMode="auto">
          <a:xfrm>
            <a:off x="6057" y="1610014"/>
            <a:ext cx="8856662" cy="576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nSpc>
                <a:spcPct val="80000"/>
              </a:lnSpc>
              <a:buNone/>
            </a:pPr>
            <a:endParaRPr lang="de-DE" kern="0" dirty="0" smtClean="0"/>
          </a:p>
          <a:p>
            <a:pPr>
              <a:lnSpc>
                <a:spcPct val="80000"/>
              </a:lnSpc>
              <a:buFont typeface="Wingdings" pitchFamily="2" charset="2"/>
              <a:buNone/>
            </a:pPr>
            <a:endParaRPr lang="de-DE" sz="600" kern="0" dirty="0" smtClean="0"/>
          </a:p>
          <a:p>
            <a:pPr algn="just">
              <a:lnSpc>
                <a:spcPct val="80000"/>
              </a:lnSpc>
              <a:buFont typeface="Wingdings" pitchFamily="2" charset="2"/>
              <a:buNone/>
            </a:pPr>
            <a:r>
              <a:rPr lang="de-DE" sz="2400" kern="0" dirty="0" smtClean="0"/>
              <a:t>	</a:t>
            </a:r>
            <a:r>
              <a:rPr lang="de-DE" sz="2000" b="1" kern="0" dirty="0">
                <a:solidFill>
                  <a:schemeClr val="accent6">
                    <a:lumMod val="50000"/>
                  </a:schemeClr>
                </a:solidFill>
                <a:effectLst/>
              </a:rPr>
              <a:t>Nach dem neuen GWB gilt grundsätzlich ein Kartellverbot. Mittelstandskartelle bleiben jedoch privilegiert. </a:t>
            </a:r>
            <a:endParaRPr lang="de-DE" sz="2000" b="1" kern="0" dirty="0" smtClean="0">
              <a:solidFill>
                <a:schemeClr val="accent6">
                  <a:lumMod val="50000"/>
                </a:schemeClr>
              </a:solidFill>
              <a:effectLst/>
            </a:endParaRPr>
          </a:p>
          <a:p>
            <a:pPr algn="just">
              <a:lnSpc>
                <a:spcPct val="80000"/>
              </a:lnSpc>
              <a:buFont typeface="Wingdings" pitchFamily="2" charset="2"/>
              <a:buNone/>
            </a:pPr>
            <a:endParaRPr lang="de-DE" sz="2000" b="1" kern="0" dirty="0">
              <a:solidFill>
                <a:schemeClr val="accent6">
                  <a:lumMod val="50000"/>
                </a:schemeClr>
              </a:solidFill>
              <a:effectLst/>
            </a:endParaRPr>
          </a:p>
          <a:p>
            <a:pPr algn="just">
              <a:lnSpc>
                <a:spcPct val="80000"/>
              </a:lnSpc>
              <a:buFont typeface="Wingdings" pitchFamily="2" charset="2"/>
              <a:buNone/>
            </a:pPr>
            <a:r>
              <a:rPr lang="de-DE" sz="2000" b="1" kern="0" dirty="0" smtClean="0">
                <a:solidFill>
                  <a:schemeClr val="accent6">
                    <a:lumMod val="50000"/>
                  </a:schemeClr>
                </a:solidFill>
                <a:effectLst/>
              </a:rPr>
              <a:t>	Neu </a:t>
            </a:r>
            <a:r>
              <a:rPr lang="de-DE" sz="2000" b="1" kern="0" dirty="0">
                <a:solidFill>
                  <a:schemeClr val="accent6">
                    <a:lumMod val="50000"/>
                  </a:schemeClr>
                </a:solidFill>
                <a:effectLst/>
              </a:rPr>
              <a:t>ist nun, dass den Unternehmen grundsätzlich selbst die Pflicht obliegt zu prüfen, ob die von ihnen getroffene (wettbewerbsbeschränkende) Vereinbarung nach §2 des GWB erlaubt ist und somit - ohne Anmeldung und ohne Genehmigung - gilt (System der </a:t>
            </a:r>
            <a:r>
              <a:rPr lang="de-DE" sz="2000" b="1" kern="0" dirty="0" err="1">
                <a:solidFill>
                  <a:schemeClr val="accent6">
                    <a:lumMod val="50000"/>
                  </a:schemeClr>
                </a:solidFill>
                <a:effectLst/>
              </a:rPr>
              <a:t>Legalausnahme</a:t>
            </a:r>
            <a:r>
              <a:rPr lang="de-DE" sz="2000" b="1" kern="0" dirty="0">
                <a:solidFill>
                  <a:schemeClr val="accent6">
                    <a:lumMod val="50000"/>
                  </a:schemeClr>
                </a:solidFill>
                <a:effectLst/>
              </a:rPr>
              <a:t>). Dieses Selbstprüfungssystem hat eine höhere Eigenverantwortung der Unternehmen zur Folge. Es birgt mitunter jedoch auch die Gefahr einer falschen Beurteilung und somit das Risiko, dass gegen das Unternehmen Bußgelder oder Schadensersatzansprüche erhoben werden. Vorteil der neuen Regelung ist ein geringerer bürokratischer Aufwand, da Anmelde- und Genehmigungsvorgang entfallen.</a:t>
            </a:r>
          </a:p>
          <a:p>
            <a:pPr algn="just">
              <a:lnSpc>
                <a:spcPct val="80000"/>
              </a:lnSpc>
              <a:buFont typeface="Wingdings" pitchFamily="2" charset="2"/>
              <a:buNone/>
            </a:pPr>
            <a:endParaRPr lang="de-DE" sz="2000" b="1" kern="0" dirty="0">
              <a:solidFill>
                <a:schemeClr val="accent6">
                  <a:lumMod val="50000"/>
                </a:schemeClr>
              </a:solidFill>
              <a:effectLst/>
            </a:endParaRPr>
          </a:p>
          <a:p>
            <a:pPr algn="just">
              <a:lnSpc>
                <a:spcPct val="80000"/>
              </a:lnSpc>
              <a:buFont typeface="Wingdings" pitchFamily="2" charset="2"/>
              <a:buNone/>
            </a:pPr>
            <a:r>
              <a:rPr lang="de-DE" sz="2000" b="1" kern="0" dirty="0">
                <a:solidFill>
                  <a:schemeClr val="accent6">
                    <a:lumMod val="50000"/>
                  </a:schemeClr>
                </a:solidFill>
                <a:effectLst/>
              </a:rPr>
              <a:t>	Üblicherweise werden Kartelle zwischen Unternehmen abgeschlossen. Es gibt aber auch Kartelle von Staaten; das bekannteste davon ist die OPEC.</a:t>
            </a:r>
          </a:p>
          <a:p>
            <a:pPr>
              <a:lnSpc>
                <a:spcPct val="80000"/>
              </a:lnSpc>
              <a:buFont typeface="Wingdings" pitchFamily="2" charset="2"/>
              <a:buNone/>
            </a:pPr>
            <a:endParaRPr lang="de-DE" sz="2400" kern="0" dirty="0"/>
          </a:p>
        </p:txBody>
      </p:sp>
      <p:pic>
        <p:nvPicPr>
          <p:cNvPr id="10" name="Picture 2" descr="http://img4.wikia.nocookie.net/__cb20130811215520/dragonsofatlantis/images/3/30/Symbol_Inform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121" y="853858"/>
            <a:ext cx="1351006" cy="1351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6774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1.1.2 Konzentrationsformen in der Wirtschaftsformen </a:t>
            </a:r>
            <a:r>
              <a:rPr lang="de-DE" sz="2800" b="1" dirty="0" smtClean="0">
                <a:solidFill>
                  <a:schemeClr val="accent4">
                    <a:lumMod val="25000"/>
                  </a:schemeClr>
                </a:solidFill>
              </a:rPr>
              <a:t>	</a:t>
            </a:r>
            <a:endParaRPr lang="de-DE" dirty="0"/>
          </a:p>
        </p:txBody>
      </p:sp>
      <p:sp>
        <p:nvSpPr>
          <p:cNvPr id="7" name="Textfeld 6"/>
          <p:cNvSpPr txBox="1"/>
          <p:nvPr/>
        </p:nvSpPr>
        <p:spPr>
          <a:xfrm>
            <a:off x="1624112" y="1510384"/>
            <a:ext cx="6548288" cy="461665"/>
          </a:xfrm>
          <a:prstGeom prst="rect">
            <a:avLst/>
          </a:prstGeom>
          <a:noFill/>
        </p:spPr>
        <p:txBody>
          <a:bodyPr wrap="square" rtlCol="0">
            <a:spAutoFit/>
          </a:bodyPr>
          <a:lstStyle/>
          <a:p>
            <a:r>
              <a:rPr lang="de-DE" sz="2400" b="1" dirty="0" smtClean="0"/>
              <a:t>Kartell</a:t>
            </a:r>
            <a:endParaRPr lang="de-DE" sz="2400" b="1" dirty="0">
              <a:solidFill>
                <a:schemeClr val="tx2">
                  <a:lumMod val="10000"/>
                </a:schemeClr>
              </a:solidFill>
            </a:endParaRPr>
          </a:p>
        </p:txBody>
      </p:sp>
      <p:pic>
        <p:nvPicPr>
          <p:cNvPr id="10" name="Picture 2" descr="http://img4.wikia.nocookie.net/__cb20130811215520/dragonsofatlantis/images/3/30/Symbol_Inform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121" y="853858"/>
            <a:ext cx="1351006" cy="1351006"/>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p:cNvPicPr>
            <a:picLocks noChangeAspect="1"/>
          </p:cNvPicPr>
          <p:nvPr/>
        </p:nvPicPr>
        <p:blipFill>
          <a:blip r:embed="rId4"/>
          <a:stretch>
            <a:fillRect/>
          </a:stretch>
        </p:blipFill>
        <p:spPr>
          <a:xfrm>
            <a:off x="323528" y="4919181"/>
            <a:ext cx="8458366" cy="1787526"/>
          </a:xfrm>
          <a:prstGeom prst="rect">
            <a:avLst/>
          </a:prstGeom>
        </p:spPr>
      </p:pic>
      <p:pic>
        <p:nvPicPr>
          <p:cNvPr id="3" name="Grafik 2"/>
          <p:cNvPicPr>
            <a:picLocks noChangeAspect="1"/>
          </p:cNvPicPr>
          <p:nvPr/>
        </p:nvPicPr>
        <p:blipFill>
          <a:blip r:embed="rId5"/>
          <a:stretch>
            <a:fillRect/>
          </a:stretch>
        </p:blipFill>
        <p:spPr>
          <a:xfrm>
            <a:off x="323528" y="2200685"/>
            <a:ext cx="8458366" cy="2634484"/>
          </a:xfrm>
          <a:prstGeom prst="rect">
            <a:avLst/>
          </a:prstGeom>
        </p:spPr>
      </p:pic>
    </p:spTree>
    <p:extLst>
      <p:ext uri="{BB962C8B-B14F-4D97-AF65-F5344CB8AC3E}">
        <p14:creationId xmlns:p14="http://schemas.microsoft.com/office/powerpoint/2010/main" val="33990704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1.1.2 Konzentrationsformen in der Wirtschaftsformen </a:t>
            </a:r>
            <a:r>
              <a:rPr lang="de-DE" sz="2800" b="1" dirty="0" smtClean="0">
                <a:solidFill>
                  <a:schemeClr val="accent4">
                    <a:lumMod val="25000"/>
                  </a:schemeClr>
                </a:solidFill>
              </a:rPr>
              <a:t>	</a:t>
            </a:r>
            <a:endParaRPr lang="de-DE" dirty="0"/>
          </a:p>
        </p:txBody>
      </p:sp>
      <p:sp>
        <p:nvSpPr>
          <p:cNvPr id="7" name="Textfeld 6"/>
          <p:cNvSpPr txBox="1"/>
          <p:nvPr/>
        </p:nvSpPr>
        <p:spPr>
          <a:xfrm>
            <a:off x="1624112" y="1510384"/>
            <a:ext cx="6548288" cy="461665"/>
          </a:xfrm>
          <a:prstGeom prst="rect">
            <a:avLst/>
          </a:prstGeom>
          <a:noFill/>
        </p:spPr>
        <p:txBody>
          <a:bodyPr wrap="square" rtlCol="0">
            <a:spAutoFit/>
          </a:bodyPr>
          <a:lstStyle/>
          <a:p>
            <a:r>
              <a:rPr lang="de-DE" sz="2400" b="1" dirty="0" smtClean="0"/>
              <a:t>Kartell</a:t>
            </a:r>
            <a:endParaRPr lang="de-DE" sz="2400" b="1" dirty="0">
              <a:solidFill>
                <a:schemeClr val="tx2">
                  <a:lumMod val="10000"/>
                </a:schemeClr>
              </a:solidFill>
            </a:endParaRPr>
          </a:p>
        </p:txBody>
      </p:sp>
      <p:pic>
        <p:nvPicPr>
          <p:cNvPr id="10" name="Picture 2" descr="http://img4.wikia.nocookie.net/__cb20130811215520/dragonsofatlantis/images/3/30/Symbol_Inform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121" y="853858"/>
            <a:ext cx="1351006" cy="1351006"/>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p:cNvPicPr>
            <a:picLocks noChangeAspect="1"/>
          </p:cNvPicPr>
          <p:nvPr/>
        </p:nvPicPr>
        <p:blipFill>
          <a:blip r:embed="rId4"/>
          <a:stretch>
            <a:fillRect/>
          </a:stretch>
        </p:blipFill>
        <p:spPr>
          <a:xfrm>
            <a:off x="255837" y="2037729"/>
            <a:ext cx="4427122" cy="1967336"/>
          </a:xfrm>
          <a:prstGeom prst="rect">
            <a:avLst/>
          </a:prstGeom>
          <a:ln>
            <a:noFill/>
          </a:ln>
          <a:effectLst>
            <a:outerShdw blurRad="190500" algn="tl" rotWithShape="0">
              <a:srgbClr val="000000">
                <a:alpha val="70000"/>
              </a:srgbClr>
            </a:outerShdw>
          </a:effectLst>
        </p:spPr>
      </p:pic>
      <p:pic>
        <p:nvPicPr>
          <p:cNvPr id="5" name="Grafik 4"/>
          <p:cNvPicPr>
            <a:picLocks noChangeAspect="1"/>
          </p:cNvPicPr>
          <p:nvPr/>
        </p:nvPicPr>
        <p:blipFill>
          <a:blip r:embed="rId5"/>
          <a:stretch>
            <a:fillRect/>
          </a:stretch>
        </p:blipFill>
        <p:spPr>
          <a:xfrm>
            <a:off x="946413" y="4004567"/>
            <a:ext cx="3045970" cy="289489"/>
          </a:xfrm>
          <a:prstGeom prst="rect">
            <a:avLst/>
          </a:prstGeom>
        </p:spPr>
      </p:pic>
      <p:sp>
        <p:nvSpPr>
          <p:cNvPr id="8" name="Rechteck 7"/>
          <p:cNvSpPr/>
          <p:nvPr/>
        </p:nvSpPr>
        <p:spPr>
          <a:xfrm>
            <a:off x="4822657" y="1955596"/>
            <a:ext cx="4206469" cy="2246769"/>
          </a:xfrm>
          <a:prstGeom prst="rect">
            <a:avLst/>
          </a:prstGeom>
        </p:spPr>
        <p:txBody>
          <a:bodyPr wrap="square">
            <a:spAutoFit/>
          </a:bodyPr>
          <a:lstStyle/>
          <a:p>
            <a:pPr algn="just"/>
            <a:r>
              <a:rPr lang="de-DE" sz="2000" dirty="0">
                <a:solidFill>
                  <a:schemeClr val="tx2">
                    <a:lumMod val="25000"/>
                  </a:schemeClr>
                </a:solidFill>
              </a:rPr>
              <a:t>Die </a:t>
            </a:r>
            <a:r>
              <a:rPr lang="de-DE" sz="2000" b="1" dirty="0">
                <a:solidFill>
                  <a:schemeClr val="tx2">
                    <a:lumMod val="25000"/>
                  </a:schemeClr>
                </a:solidFill>
              </a:rPr>
              <a:t>Organisation erdölexportierender </a:t>
            </a:r>
            <a:endParaRPr lang="de-DE" sz="2000" b="1" dirty="0" smtClean="0">
              <a:solidFill>
                <a:schemeClr val="tx2">
                  <a:lumMod val="25000"/>
                </a:schemeClr>
              </a:solidFill>
            </a:endParaRPr>
          </a:p>
          <a:p>
            <a:pPr algn="just"/>
            <a:r>
              <a:rPr lang="de-DE" sz="2000" b="1" dirty="0" smtClean="0">
                <a:solidFill>
                  <a:schemeClr val="tx2">
                    <a:lumMod val="25000"/>
                  </a:schemeClr>
                </a:solidFill>
              </a:rPr>
              <a:t>Länder</a:t>
            </a:r>
            <a:r>
              <a:rPr lang="de-DE" sz="2000" dirty="0" smtClean="0">
                <a:solidFill>
                  <a:schemeClr val="tx2">
                    <a:lumMod val="25000"/>
                  </a:schemeClr>
                </a:solidFill>
              </a:rPr>
              <a:t> </a:t>
            </a:r>
            <a:r>
              <a:rPr lang="de-DE" sz="2000" dirty="0">
                <a:solidFill>
                  <a:schemeClr val="tx2">
                    <a:lumMod val="25000"/>
                  </a:schemeClr>
                </a:solidFill>
              </a:rPr>
              <a:t>(kurz </a:t>
            </a:r>
            <a:r>
              <a:rPr lang="de-DE" sz="2000" b="1" dirty="0">
                <a:solidFill>
                  <a:schemeClr val="tx2">
                    <a:lumMod val="25000"/>
                  </a:schemeClr>
                </a:solidFill>
              </a:rPr>
              <a:t>OPEC</a:t>
            </a:r>
            <a:r>
              <a:rPr lang="de-DE" sz="2000" dirty="0">
                <a:solidFill>
                  <a:schemeClr val="tx2">
                    <a:lumMod val="25000"/>
                  </a:schemeClr>
                </a:solidFill>
              </a:rPr>
              <a:t>, von englisch </a:t>
            </a:r>
            <a:r>
              <a:rPr lang="de-DE" sz="2000" i="1" dirty="0" err="1">
                <a:solidFill>
                  <a:schemeClr val="tx2">
                    <a:lumMod val="25000"/>
                  </a:schemeClr>
                </a:solidFill>
              </a:rPr>
              <a:t>Organization</a:t>
            </a:r>
            <a:r>
              <a:rPr lang="de-DE" sz="2000" i="1" dirty="0">
                <a:solidFill>
                  <a:schemeClr val="tx2">
                    <a:lumMod val="25000"/>
                  </a:schemeClr>
                </a:solidFill>
              </a:rPr>
              <a:t> </a:t>
            </a:r>
            <a:r>
              <a:rPr lang="de-DE" sz="2000" i="1" dirty="0" err="1">
                <a:solidFill>
                  <a:schemeClr val="tx2">
                    <a:lumMod val="25000"/>
                  </a:schemeClr>
                </a:solidFill>
              </a:rPr>
              <a:t>of</a:t>
            </a:r>
            <a:r>
              <a:rPr lang="de-DE" sz="2000" i="1" dirty="0">
                <a:solidFill>
                  <a:schemeClr val="tx2">
                    <a:lumMod val="25000"/>
                  </a:schemeClr>
                </a:solidFill>
              </a:rPr>
              <a:t> </a:t>
            </a:r>
            <a:r>
              <a:rPr lang="de-DE" sz="2000" i="1" dirty="0" err="1">
                <a:solidFill>
                  <a:schemeClr val="tx2">
                    <a:lumMod val="25000"/>
                  </a:schemeClr>
                </a:solidFill>
              </a:rPr>
              <a:t>the</a:t>
            </a:r>
            <a:r>
              <a:rPr lang="de-DE" sz="2000" i="1" dirty="0">
                <a:solidFill>
                  <a:schemeClr val="tx2">
                    <a:lumMod val="25000"/>
                  </a:schemeClr>
                </a:solidFill>
              </a:rPr>
              <a:t> Petroleum </a:t>
            </a:r>
            <a:r>
              <a:rPr lang="de-DE" sz="2000" i="1" dirty="0" err="1">
                <a:solidFill>
                  <a:schemeClr val="tx2">
                    <a:lumMod val="25000"/>
                  </a:schemeClr>
                </a:solidFill>
              </a:rPr>
              <a:t>Exporting</a:t>
            </a:r>
            <a:r>
              <a:rPr lang="de-DE" sz="2000" i="1" dirty="0">
                <a:solidFill>
                  <a:schemeClr val="tx2">
                    <a:lumMod val="25000"/>
                  </a:schemeClr>
                </a:solidFill>
              </a:rPr>
              <a:t> Countries</a:t>
            </a:r>
            <a:r>
              <a:rPr lang="de-DE" sz="2000" dirty="0">
                <a:solidFill>
                  <a:schemeClr val="tx2">
                    <a:lumMod val="25000"/>
                  </a:schemeClr>
                </a:solidFill>
              </a:rPr>
              <a:t>) ist eine 1960 in Bagdad gegründete internationale </a:t>
            </a:r>
            <a:r>
              <a:rPr lang="de-DE" sz="2000" dirty="0" smtClean="0">
                <a:solidFill>
                  <a:schemeClr val="tx2">
                    <a:lumMod val="25000"/>
                  </a:schemeClr>
                </a:solidFill>
              </a:rPr>
              <a:t>Organisation. Seit </a:t>
            </a:r>
            <a:r>
              <a:rPr lang="de-DE" sz="2000" dirty="0">
                <a:solidFill>
                  <a:schemeClr val="tx2">
                    <a:lumMod val="25000"/>
                  </a:schemeClr>
                </a:solidFill>
              </a:rPr>
              <a:t>1965 hat das Kartell seinen Sitz in Wien.</a:t>
            </a:r>
            <a:endParaRPr lang="de-DE" sz="2000" dirty="0">
              <a:solidFill>
                <a:schemeClr val="tx2">
                  <a:lumMod val="25000"/>
                </a:schemeClr>
              </a:solidFill>
              <a:effectLst/>
            </a:endParaRPr>
          </a:p>
        </p:txBody>
      </p:sp>
      <p:sp>
        <p:nvSpPr>
          <p:cNvPr id="9" name="Rechteck 8"/>
          <p:cNvSpPr/>
          <p:nvPr/>
        </p:nvSpPr>
        <p:spPr>
          <a:xfrm>
            <a:off x="255837" y="4395315"/>
            <a:ext cx="8773290" cy="1938992"/>
          </a:xfrm>
          <a:prstGeom prst="rect">
            <a:avLst/>
          </a:prstGeom>
        </p:spPr>
        <p:txBody>
          <a:bodyPr wrap="square">
            <a:spAutoFit/>
          </a:bodyPr>
          <a:lstStyle/>
          <a:p>
            <a:pPr algn="just"/>
            <a:r>
              <a:rPr lang="de-DE" sz="2000" dirty="0">
                <a:solidFill>
                  <a:schemeClr val="tx2">
                    <a:lumMod val="25000"/>
                  </a:schemeClr>
                </a:solidFill>
              </a:rPr>
              <a:t>Das Ziel der OPEC ist ein monopolisierter Ölmarkt, der sich gegen die Preisbildung auf dem Weltmarkt durch die Festlegung von Förderquoten für die einzelnen OPEC-Mitglieder und die Regelung der Erdölproduktion absichern kann. Durch die künstliche Verknappung oder Steigerung der Ölförderung soll der Preis für Erdöl weltweit nach Absprache aller OPEC-Mitgliedsländer so gedrückt, stabilisiert oder angehoben werden, dass er innerhalb eines festgelegten Zielpreiskorridors liegt.</a:t>
            </a:r>
          </a:p>
        </p:txBody>
      </p:sp>
      <p:sp>
        <p:nvSpPr>
          <p:cNvPr id="12" name="Rechteck 11"/>
          <p:cNvSpPr/>
          <p:nvPr/>
        </p:nvSpPr>
        <p:spPr>
          <a:xfrm>
            <a:off x="275985" y="6351123"/>
            <a:ext cx="8753141" cy="369332"/>
          </a:xfrm>
          <a:prstGeom prst="rect">
            <a:avLst/>
          </a:prstGeom>
        </p:spPr>
        <p:txBody>
          <a:bodyPr wrap="square">
            <a:spAutoFit/>
          </a:bodyPr>
          <a:lstStyle/>
          <a:p>
            <a:r>
              <a:rPr lang="de-DE" b="1" dirty="0" smtClean="0">
                <a:solidFill>
                  <a:schemeClr val="bg1">
                    <a:lumMod val="75000"/>
                  </a:schemeClr>
                </a:solidFill>
              </a:rPr>
              <a:t>Quelle: </a:t>
            </a:r>
            <a:r>
              <a:rPr lang="de-DE" b="1" dirty="0">
                <a:solidFill>
                  <a:schemeClr val="bg1">
                    <a:lumMod val="75000"/>
                  </a:schemeClr>
                </a:solidFill>
              </a:rPr>
              <a:t>https://</a:t>
            </a:r>
            <a:r>
              <a:rPr lang="de-DE" b="1" dirty="0" smtClean="0">
                <a:solidFill>
                  <a:schemeClr val="bg1">
                    <a:lumMod val="75000"/>
                  </a:schemeClr>
                </a:solidFill>
              </a:rPr>
              <a:t>de.wikipedia.org (Abruf vom 30.09.16)</a:t>
            </a:r>
            <a:endParaRPr lang="de-DE" b="1" dirty="0">
              <a:solidFill>
                <a:schemeClr val="bg1">
                  <a:lumMod val="75000"/>
                </a:schemeClr>
              </a:solidFill>
            </a:endParaRPr>
          </a:p>
        </p:txBody>
      </p:sp>
      <p:pic>
        <p:nvPicPr>
          <p:cNvPr id="2" name="Grafik 1"/>
          <p:cNvPicPr>
            <a:picLocks noChangeAspect="1"/>
          </p:cNvPicPr>
          <p:nvPr/>
        </p:nvPicPr>
        <p:blipFill>
          <a:blip r:embed="rId6">
            <a:clrChange>
              <a:clrFrom>
                <a:srgbClr val="FFFFFF"/>
              </a:clrFrom>
              <a:clrTo>
                <a:srgbClr val="FFFFFF">
                  <a:alpha val="0"/>
                </a:srgbClr>
              </a:clrTo>
            </a:clrChange>
          </a:blip>
          <a:stretch>
            <a:fillRect/>
          </a:stretch>
        </p:blipFill>
        <p:spPr>
          <a:xfrm>
            <a:off x="5796136" y="6208183"/>
            <a:ext cx="648072" cy="633001"/>
          </a:xfrm>
          <a:prstGeom prst="rect">
            <a:avLst/>
          </a:prstGeom>
        </p:spPr>
      </p:pic>
    </p:spTree>
    <p:extLst>
      <p:ext uri="{BB962C8B-B14F-4D97-AF65-F5344CB8AC3E}">
        <p14:creationId xmlns:p14="http://schemas.microsoft.com/office/powerpoint/2010/main" val="20902148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12834" name="Picture 2" descr="https://t4.ftcdn.net/jpg/00/86/93/59/500_F_86935940_nSAau0SZeRXCjuL9aNOdW05240N8kkHO.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8847" y="5119007"/>
            <a:ext cx="5616624" cy="1603144"/>
          </a:xfrm>
          <a:prstGeom prst="rect">
            <a:avLst/>
          </a:prstGeom>
          <a:noFill/>
          <a:extLst>
            <a:ext uri="{909E8E84-426E-40DD-AFC4-6F175D3DCCD1}">
              <a14:hiddenFill xmlns:a14="http://schemas.microsoft.com/office/drawing/2010/main">
                <a:solidFill>
                  <a:srgbClr val="FFFFFF"/>
                </a:solidFill>
              </a14:hiddenFill>
            </a:ext>
          </a:extLst>
        </p:spPr>
      </p:pic>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1.1.2 Konzentrationsformen in der Wirtschaftsformen </a:t>
            </a:r>
            <a:r>
              <a:rPr lang="de-DE" sz="2800" b="1" dirty="0" smtClean="0">
                <a:solidFill>
                  <a:schemeClr val="accent4">
                    <a:lumMod val="25000"/>
                  </a:schemeClr>
                </a:solidFill>
              </a:rPr>
              <a:t>	</a:t>
            </a:r>
            <a:endParaRPr lang="de-DE" dirty="0"/>
          </a:p>
        </p:txBody>
      </p:sp>
      <p:sp>
        <p:nvSpPr>
          <p:cNvPr id="7" name="Textfeld 6"/>
          <p:cNvSpPr txBox="1"/>
          <p:nvPr/>
        </p:nvSpPr>
        <p:spPr>
          <a:xfrm>
            <a:off x="1624112" y="1510384"/>
            <a:ext cx="6548288" cy="461665"/>
          </a:xfrm>
          <a:prstGeom prst="rect">
            <a:avLst/>
          </a:prstGeom>
          <a:noFill/>
        </p:spPr>
        <p:txBody>
          <a:bodyPr wrap="square" rtlCol="0">
            <a:spAutoFit/>
          </a:bodyPr>
          <a:lstStyle/>
          <a:p>
            <a:r>
              <a:rPr lang="de-DE" sz="2400" b="1" dirty="0" smtClean="0"/>
              <a:t>Kartell</a:t>
            </a:r>
            <a:endParaRPr lang="de-DE" sz="2400" b="1" dirty="0">
              <a:solidFill>
                <a:schemeClr val="tx2">
                  <a:lumMod val="10000"/>
                </a:schemeClr>
              </a:solidFill>
            </a:endParaRPr>
          </a:p>
        </p:txBody>
      </p:sp>
      <p:pic>
        <p:nvPicPr>
          <p:cNvPr id="10" name="Picture 2" descr="http://img4.wikia.nocookie.net/__cb20130811215520/dragonsofatlantis/images/3/30/Symbol_Inform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8121" y="853858"/>
            <a:ext cx="1351006" cy="1351006"/>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p:cNvSpPr/>
          <p:nvPr/>
        </p:nvSpPr>
        <p:spPr>
          <a:xfrm>
            <a:off x="597811" y="2298699"/>
            <a:ext cx="7937036" cy="2862322"/>
          </a:xfrm>
          <a:prstGeom prst="rect">
            <a:avLst/>
          </a:prstGeom>
        </p:spPr>
        <p:txBody>
          <a:bodyPr wrap="square">
            <a:spAutoFit/>
          </a:bodyPr>
          <a:lstStyle/>
          <a:p>
            <a:pPr algn="just"/>
            <a:r>
              <a:rPr lang="de-DE" sz="2000" dirty="0">
                <a:solidFill>
                  <a:schemeClr val="tx2">
                    <a:lumMod val="25000"/>
                  </a:schemeClr>
                </a:solidFill>
              </a:rPr>
              <a:t>Heutige Kartelle, die wegen des allgemeinen Kartellverbots zwangsläufig illegal sind, können schon wegen der Gefahr, entdeckt zu werden, keine spezialisierten Organe bilden und bleiben dadurch in ihren Entwicklungsmöglichkeiten beschränkt. </a:t>
            </a:r>
            <a:endParaRPr lang="de-DE" sz="2000" dirty="0" smtClean="0">
              <a:solidFill>
                <a:schemeClr val="tx2">
                  <a:lumMod val="25000"/>
                </a:schemeClr>
              </a:solidFill>
            </a:endParaRPr>
          </a:p>
          <a:p>
            <a:pPr algn="just"/>
            <a:endParaRPr lang="de-DE" sz="2000" dirty="0">
              <a:solidFill>
                <a:schemeClr val="tx2">
                  <a:lumMod val="25000"/>
                </a:schemeClr>
              </a:solidFill>
            </a:endParaRPr>
          </a:p>
          <a:p>
            <a:pPr algn="just"/>
            <a:r>
              <a:rPr lang="de-DE" sz="2000" dirty="0" smtClean="0">
                <a:solidFill>
                  <a:schemeClr val="tx2">
                    <a:lumMod val="25000"/>
                  </a:schemeClr>
                </a:solidFill>
              </a:rPr>
              <a:t>Außer </a:t>
            </a:r>
            <a:r>
              <a:rPr lang="de-DE" sz="2000" dirty="0">
                <a:solidFill>
                  <a:schemeClr val="tx2">
                    <a:lumMod val="25000"/>
                  </a:schemeClr>
                </a:solidFill>
              </a:rPr>
              <a:t>gelegentlichen Treffen der Kartellmitglieder gibt es allenfalls diskrete </a:t>
            </a:r>
            <a:r>
              <a:rPr lang="de-DE" sz="2000" dirty="0" smtClean="0">
                <a:solidFill>
                  <a:schemeClr val="tx2">
                    <a:lumMod val="25000"/>
                  </a:schemeClr>
                </a:solidFill>
              </a:rPr>
              <a:t>Sekretariatsfunktionen. Wirtschaftskartelle </a:t>
            </a:r>
            <a:r>
              <a:rPr lang="de-DE" sz="2000" dirty="0">
                <a:solidFill>
                  <a:schemeClr val="tx2">
                    <a:lumMod val="25000"/>
                  </a:schemeClr>
                </a:solidFill>
              </a:rPr>
              <a:t>können auch von Staaten geschlossen werden - und sind dann bezeichnenderweise nicht illegal, sondern respektierte internationale Organisationen wie die OPEC.</a:t>
            </a:r>
          </a:p>
        </p:txBody>
      </p:sp>
    </p:spTree>
    <p:extLst>
      <p:ext uri="{BB962C8B-B14F-4D97-AF65-F5344CB8AC3E}">
        <p14:creationId xmlns:p14="http://schemas.microsoft.com/office/powerpoint/2010/main" val="12898434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1.1.2 Konzentrationsformen in der Wirtschaftsformen </a:t>
            </a:r>
            <a:r>
              <a:rPr lang="de-DE" sz="2800" b="1" dirty="0" smtClean="0">
                <a:solidFill>
                  <a:schemeClr val="accent4">
                    <a:lumMod val="25000"/>
                  </a:schemeClr>
                </a:solidFill>
              </a:rPr>
              <a:t>	</a:t>
            </a:r>
            <a:endParaRPr lang="de-DE" dirty="0"/>
          </a:p>
        </p:txBody>
      </p:sp>
      <p:sp>
        <p:nvSpPr>
          <p:cNvPr id="7" name="Textfeld 6"/>
          <p:cNvSpPr txBox="1"/>
          <p:nvPr/>
        </p:nvSpPr>
        <p:spPr>
          <a:xfrm>
            <a:off x="1624112" y="1510384"/>
            <a:ext cx="6548288" cy="461665"/>
          </a:xfrm>
          <a:prstGeom prst="rect">
            <a:avLst/>
          </a:prstGeom>
          <a:noFill/>
        </p:spPr>
        <p:txBody>
          <a:bodyPr wrap="square" rtlCol="0">
            <a:spAutoFit/>
          </a:bodyPr>
          <a:lstStyle/>
          <a:p>
            <a:r>
              <a:rPr lang="de-DE" sz="2400" b="1" dirty="0" smtClean="0"/>
              <a:t>Interessengemeinschaft</a:t>
            </a:r>
            <a:endParaRPr lang="de-DE" sz="2400" b="1" dirty="0">
              <a:solidFill>
                <a:schemeClr val="tx2">
                  <a:lumMod val="10000"/>
                </a:schemeClr>
              </a:solidFill>
            </a:endParaRPr>
          </a:p>
        </p:txBody>
      </p:sp>
      <p:sp>
        <p:nvSpPr>
          <p:cNvPr id="8" name="Rectangle 2"/>
          <p:cNvSpPr txBox="1">
            <a:spLocks noChangeArrowheads="1"/>
          </p:cNvSpPr>
          <p:nvPr/>
        </p:nvSpPr>
        <p:spPr bwMode="auto">
          <a:xfrm>
            <a:off x="179388" y="2132856"/>
            <a:ext cx="8856662" cy="460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nSpc>
                <a:spcPct val="90000"/>
              </a:lnSpc>
              <a:buFont typeface="Wingdings" pitchFamily="2" charset="2"/>
              <a:buNone/>
            </a:pPr>
            <a:r>
              <a:rPr lang="de-DE" sz="2000" kern="0" dirty="0" smtClean="0"/>
              <a:t>	</a:t>
            </a:r>
            <a:r>
              <a:rPr lang="de-DE" sz="2000" b="1" kern="0" dirty="0">
                <a:solidFill>
                  <a:schemeClr val="accent6">
                    <a:lumMod val="50000"/>
                  </a:schemeClr>
                </a:solidFill>
                <a:effectLst/>
              </a:rPr>
              <a:t>Sie ist ein horizontaler oder vertikaler Zusammenschluss von Unternehmen, die rechtliche Selbständigkeit bleibt erhalten, ihre wirtschaftliche Selbständigkeit meist aufgegeben.  </a:t>
            </a:r>
          </a:p>
          <a:p>
            <a:pPr>
              <a:lnSpc>
                <a:spcPct val="90000"/>
              </a:lnSpc>
              <a:buFont typeface="Wingdings" pitchFamily="2" charset="2"/>
              <a:buNone/>
            </a:pPr>
            <a:endParaRPr lang="de-DE" sz="2000" b="1" kern="0" dirty="0">
              <a:solidFill>
                <a:schemeClr val="accent6">
                  <a:lumMod val="50000"/>
                </a:schemeClr>
              </a:solidFill>
              <a:effectLst/>
            </a:endParaRPr>
          </a:p>
          <a:p>
            <a:pPr>
              <a:lnSpc>
                <a:spcPct val="90000"/>
              </a:lnSpc>
              <a:buFont typeface="Wingdings" pitchFamily="2" charset="2"/>
              <a:buNone/>
            </a:pPr>
            <a:r>
              <a:rPr lang="de-DE" sz="2000" b="1" kern="0" dirty="0">
                <a:solidFill>
                  <a:schemeClr val="accent6">
                    <a:lumMod val="50000"/>
                  </a:schemeClr>
                </a:solidFill>
                <a:effectLst/>
              </a:rPr>
              <a:t>	Der Zusammenschluss dient der Förderung gemeinsamer Interessen, z. B. Forschung, Austausch technischer Erfahrungen, Vermeidung von Produktionsüberschneidungen, gemeinsame Abnahme von Rohstoffen, gemeinsame Verwaltung und Betriebsabrechnung.</a:t>
            </a:r>
          </a:p>
          <a:p>
            <a:pPr>
              <a:lnSpc>
                <a:spcPct val="90000"/>
              </a:lnSpc>
              <a:buFont typeface="Wingdings" pitchFamily="2" charset="2"/>
              <a:buNone/>
            </a:pPr>
            <a:endParaRPr lang="de-DE" sz="2000" b="1" kern="0" dirty="0">
              <a:solidFill>
                <a:schemeClr val="accent6">
                  <a:lumMod val="50000"/>
                </a:schemeClr>
              </a:solidFill>
              <a:effectLst/>
            </a:endParaRPr>
          </a:p>
          <a:p>
            <a:pPr>
              <a:lnSpc>
                <a:spcPct val="90000"/>
              </a:lnSpc>
              <a:buFont typeface="Wingdings" pitchFamily="2" charset="2"/>
              <a:buNone/>
            </a:pPr>
            <a:r>
              <a:rPr lang="de-DE" sz="2000" b="1" kern="0" dirty="0">
                <a:solidFill>
                  <a:schemeClr val="accent6">
                    <a:lumMod val="50000"/>
                  </a:schemeClr>
                </a:solidFill>
                <a:effectLst/>
              </a:rPr>
              <a:t>	Eine besondere Form der IG ist die Gewinn-und-Verlust-Gemeinschaft (Pool) Der gesamte Reingewinn wird nach einem vertraglichem Schlüssel (Umsatz, Kapitalhöhe) auf die beteiligten Unternehmen aufgeteilt.</a:t>
            </a:r>
          </a:p>
          <a:p>
            <a:pPr>
              <a:lnSpc>
                <a:spcPct val="90000"/>
              </a:lnSpc>
              <a:buFont typeface="Wingdings" pitchFamily="2" charset="2"/>
              <a:buNone/>
            </a:pPr>
            <a:endParaRPr lang="de-DE" sz="2000" b="1" kern="0" dirty="0">
              <a:solidFill>
                <a:schemeClr val="accent6">
                  <a:lumMod val="50000"/>
                </a:schemeClr>
              </a:solidFill>
              <a:effectLst/>
            </a:endParaRPr>
          </a:p>
          <a:p>
            <a:pPr>
              <a:lnSpc>
                <a:spcPct val="90000"/>
              </a:lnSpc>
              <a:buFont typeface="Wingdings" pitchFamily="2" charset="2"/>
              <a:buNone/>
            </a:pPr>
            <a:r>
              <a:rPr lang="de-DE" sz="2000" b="1" kern="0" dirty="0">
                <a:solidFill>
                  <a:schemeClr val="accent6">
                    <a:lumMod val="50000"/>
                  </a:schemeClr>
                </a:solidFill>
                <a:effectLst/>
              </a:rPr>
              <a:t>	Die IG hat oftmals die Rechtsform der Gesellschaft bürgerlichen Rechts.</a:t>
            </a:r>
          </a:p>
          <a:p>
            <a:pPr>
              <a:lnSpc>
                <a:spcPct val="90000"/>
              </a:lnSpc>
              <a:buFont typeface="Wingdings" pitchFamily="2" charset="2"/>
              <a:buNone/>
            </a:pPr>
            <a:endParaRPr lang="de-DE" sz="2000" kern="0" dirty="0"/>
          </a:p>
        </p:txBody>
      </p:sp>
      <p:pic>
        <p:nvPicPr>
          <p:cNvPr id="10" name="Picture 2" descr="http://img4.wikia.nocookie.net/__cb20130811215520/dragonsofatlantis/images/3/30/Symbol_Inform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121" y="853858"/>
            <a:ext cx="1351006" cy="1351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207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1.1.2 Konzentrationsformen in der Wirtschaftsformen </a:t>
            </a:r>
            <a:r>
              <a:rPr lang="de-DE" sz="2800" b="1" dirty="0" smtClean="0">
                <a:solidFill>
                  <a:schemeClr val="accent4">
                    <a:lumMod val="25000"/>
                  </a:schemeClr>
                </a:solidFill>
              </a:rPr>
              <a:t>	</a:t>
            </a:r>
            <a:endParaRPr lang="de-DE" dirty="0"/>
          </a:p>
        </p:txBody>
      </p:sp>
      <p:sp>
        <p:nvSpPr>
          <p:cNvPr id="7" name="Textfeld 6"/>
          <p:cNvSpPr txBox="1"/>
          <p:nvPr/>
        </p:nvSpPr>
        <p:spPr>
          <a:xfrm>
            <a:off x="1624112" y="1510384"/>
            <a:ext cx="6548288" cy="461665"/>
          </a:xfrm>
          <a:prstGeom prst="rect">
            <a:avLst/>
          </a:prstGeom>
          <a:noFill/>
        </p:spPr>
        <p:txBody>
          <a:bodyPr wrap="square" rtlCol="0">
            <a:spAutoFit/>
          </a:bodyPr>
          <a:lstStyle/>
          <a:p>
            <a:r>
              <a:rPr lang="de-DE" sz="2400" b="1" dirty="0" smtClean="0"/>
              <a:t>Konsortium</a:t>
            </a:r>
            <a:endParaRPr lang="de-DE" sz="2400" b="1" dirty="0">
              <a:solidFill>
                <a:schemeClr val="tx2">
                  <a:lumMod val="10000"/>
                </a:schemeClr>
              </a:solidFill>
            </a:endParaRPr>
          </a:p>
        </p:txBody>
      </p:sp>
      <p:sp>
        <p:nvSpPr>
          <p:cNvPr id="9" name="Rectangle 2"/>
          <p:cNvSpPr txBox="1">
            <a:spLocks noChangeArrowheads="1"/>
          </p:cNvSpPr>
          <p:nvPr/>
        </p:nvSpPr>
        <p:spPr bwMode="auto">
          <a:xfrm>
            <a:off x="179388" y="1972049"/>
            <a:ext cx="8856662" cy="477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nSpc>
                <a:spcPct val="90000"/>
              </a:lnSpc>
              <a:buFont typeface="Wingdings" pitchFamily="2" charset="2"/>
              <a:buNone/>
            </a:pPr>
            <a:r>
              <a:rPr lang="de-DE" sz="4000" kern="0" dirty="0" smtClean="0"/>
              <a:t>	</a:t>
            </a:r>
            <a:r>
              <a:rPr lang="de-DE" sz="2000" b="1" kern="0" dirty="0">
                <a:solidFill>
                  <a:schemeClr val="accent6">
                    <a:lumMod val="50000"/>
                  </a:schemeClr>
                </a:solidFill>
                <a:effectLst/>
              </a:rPr>
              <a:t>Horizontaler Zusammenschluss von Unternehmen zur Durchführung bestimmter, meist zeitlich begrenzter Aufgaben.</a:t>
            </a:r>
          </a:p>
          <a:p>
            <a:pPr>
              <a:lnSpc>
                <a:spcPct val="90000"/>
              </a:lnSpc>
              <a:buFont typeface="Wingdings" pitchFamily="2" charset="2"/>
              <a:buNone/>
            </a:pPr>
            <a:endParaRPr lang="de-DE" sz="2000" b="1" kern="0" dirty="0">
              <a:solidFill>
                <a:schemeClr val="accent6">
                  <a:lumMod val="50000"/>
                </a:schemeClr>
              </a:solidFill>
              <a:effectLst/>
            </a:endParaRPr>
          </a:p>
          <a:p>
            <a:pPr>
              <a:lnSpc>
                <a:spcPct val="90000"/>
              </a:lnSpc>
              <a:buFont typeface="Wingdings" pitchFamily="2" charset="2"/>
              <a:buNone/>
            </a:pPr>
            <a:r>
              <a:rPr lang="de-DE" sz="2000" b="1" kern="0" dirty="0">
                <a:solidFill>
                  <a:schemeClr val="accent6">
                    <a:lumMod val="50000"/>
                  </a:schemeClr>
                </a:solidFill>
                <a:effectLst/>
              </a:rPr>
              <a:t>	BGB-Gesellschaft ist häufige Rechtsform. </a:t>
            </a:r>
          </a:p>
          <a:p>
            <a:pPr>
              <a:lnSpc>
                <a:spcPct val="90000"/>
              </a:lnSpc>
              <a:buFont typeface="Wingdings" pitchFamily="2" charset="2"/>
              <a:buNone/>
            </a:pPr>
            <a:endParaRPr lang="de-DE" sz="2000" b="1" kern="0" dirty="0">
              <a:solidFill>
                <a:schemeClr val="accent6">
                  <a:lumMod val="50000"/>
                </a:schemeClr>
              </a:solidFill>
              <a:effectLst/>
            </a:endParaRPr>
          </a:p>
          <a:p>
            <a:pPr>
              <a:lnSpc>
                <a:spcPct val="90000"/>
              </a:lnSpc>
              <a:buFont typeface="Wingdings" pitchFamily="2" charset="2"/>
              <a:buNone/>
            </a:pPr>
            <a:r>
              <a:rPr lang="de-DE" sz="2000" b="1" kern="0" dirty="0">
                <a:solidFill>
                  <a:schemeClr val="accent6">
                    <a:lumMod val="50000"/>
                  </a:schemeClr>
                </a:solidFill>
                <a:effectLst/>
              </a:rPr>
              <a:t>	Beispiele: </a:t>
            </a:r>
            <a:endParaRPr lang="de-DE" sz="2000" b="1" kern="0" dirty="0" smtClean="0">
              <a:solidFill>
                <a:schemeClr val="accent6">
                  <a:lumMod val="50000"/>
                </a:schemeClr>
              </a:solidFill>
              <a:effectLst/>
            </a:endParaRPr>
          </a:p>
          <a:p>
            <a:pPr>
              <a:lnSpc>
                <a:spcPct val="90000"/>
              </a:lnSpc>
              <a:buFont typeface="Wingdings" pitchFamily="2" charset="2"/>
              <a:buNone/>
            </a:pPr>
            <a:r>
              <a:rPr lang="de-DE" sz="2000" b="1" kern="0" dirty="0">
                <a:solidFill>
                  <a:schemeClr val="accent6">
                    <a:lumMod val="50000"/>
                  </a:schemeClr>
                </a:solidFill>
                <a:effectLst/>
              </a:rPr>
              <a:t>	</a:t>
            </a:r>
            <a:r>
              <a:rPr lang="de-DE" sz="2000" b="1" kern="0" dirty="0" smtClean="0">
                <a:solidFill>
                  <a:schemeClr val="accent6">
                    <a:lumMod val="50000"/>
                  </a:schemeClr>
                </a:solidFill>
                <a:effectLst/>
              </a:rPr>
              <a:t>		Emissionskonsortium </a:t>
            </a:r>
            <a:r>
              <a:rPr lang="de-DE" sz="2000" b="1" kern="0" dirty="0">
                <a:solidFill>
                  <a:schemeClr val="accent6">
                    <a:lumMod val="50000"/>
                  </a:schemeClr>
                </a:solidFill>
                <a:effectLst/>
              </a:rPr>
              <a:t>(Ausgabe von Schuldverschreibungen 	                                             oder Aktien bei Banken</a:t>
            </a:r>
            <a:r>
              <a:rPr lang="de-DE" sz="2000" b="1" kern="0" dirty="0" smtClean="0">
                <a:solidFill>
                  <a:schemeClr val="accent6">
                    <a:lumMod val="50000"/>
                  </a:schemeClr>
                </a:solidFill>
                <a:effectLst/>
              </a:rPr>
              <a:t>)</a:t>
            </a:r>
          </a:p>
          <a:p>
            <a:pPr>
              <a:lnSpc>
                <a:spcPct val="90000"/>
              </a:lnSpc>
              <a:buFont typeface="Wingdings" pitchFamily="2" charset="2"/>
              <a:buNone/>
            </a:pPr>
            <a:endParaRPr lang="de-DE" sz="800" b="1" kern="0" dirty="0">
              <a:solidFill>
                <a:schemeClr val="accent6">
                  <a:lumMod val="50000"/>
                </a:schemeClr>
              </a:solidFill>
              <a:effectLst/>
            </a:endParaRPr>
          </a:p>
          <a:p>
            <a:pPr>
              <a:lnSpc>
                <a:spcPct val="90000"/>
              </a:lnSpc>
              <a:buFont typeface="Wingdings" pitchFamily="2" charset="2"/>
              <a:buNone/>
            </a:pPr>
            <a:r>
              <a:rPr lang="de-DE" sz="2000" b="1" kern="0" dirty="0">
                <a:solidFill>
                  <a:schemeClr val="accent6">
                    <a:lumMod val="50000"/>
                  </a:schemeClr>
                </a:solidFill>
                <a:effectLst/>
              </a:rPr>
              <a:t>		        </a:t>
            </a:r>
            <a:r>
              <a:rPr lang="de-DE" sz="2000" b="1" kern="0" dirty="0" smtClean="0">
                <a:solidFill>
                  <a:schemeClr val="accent6">
                    <a:lumMod val="50000"/>
                  </a:schemeClr>
                </a:solidFill>
                <a:effectLst/>
              </a:rPr>
              <a:t>	Industriekonsortium </a:t>
            </a:r>
            <a:r>
              <a:rPr lang="de-DE" sz="2000" b="1" kern="0" dirty="0">
                <a:solidFill>
                  <a:schemeClr val="accent6">
                    <a:lumMod val="50000"/>
                  </a:schemeClr>
                </a:solidFill>
                <a:effectLst/>
              </a:rPr>
              <a:t>(Übernahme von Großaufträgen)</a:t>
            </a:r>
          </a:p>
          <a:p>
            <a:pPr>
              <a:lnSpc>
                <a:spcPct val="90000"/>
              </a:lnSpc>
              <a:buFont typeface="Wingdings" pitchFamily="2" charset="2"/>
              <a:buNone/>
            </a:pPr>
            <a:endParaRPr lang="de-DE" sz="800" b="1" kern="0" dirty="0" smtClean="0">
              <a:solidFill>
                <a:schemeClr val="accent6">
                  <a:lumMod val="50000"/>
                </a:schemeClr>
              </a:solidFill>
              <a:effectLst/>
            </a:endParaRPr>
          </a:p>
          <a:p>
            <a:pPr>
              <a:lnSpc>
                <a:spcPct val="90000"/>
              </a:lnSpc>
              <a:buFont typeface="Wingdings" pitchFamily="2" charset="2"/>
              <a:buNone/>
            </a:pPr>
            <a:r>
              <a:rPr lang="de-DE" sz="2000" b="1" kern="0" dirty="0" smtClean="0">
                <a:solidFill>
                  <a:schemeClr val="accent6">
                    <a:lumMod val="50000"/>
                  </a:schemeClr>
                </a:solidFill>
                <a:effectLst/>
              </a:rPr>
              <a:t>                    	Versicherungskonsortium </a:t>
            </a:r>
            <a:r>
              <a:rPr lang="de-DE" sz="2000" b="1" kern="0" dirty="0">
                <a:solidFill>
                  <a:schemeClr val="accent6">
                    <a:lumMod val="50000"/>
                  </a:schemeClr>
                </a:solidFill>
                <a:effectLst/>
              </a:rPr>
              <a:t>(Risikoverteilung)</a:t>
            </a:r>
          </a:p>
        </p:txBody>
      </p:sp>
      <p:pic>
        <p:nvPicPr>
          <p:cNvPr id="10" name="Picture 2" descr="http://img4.wikia.nocookie.net/__cb20130811215520/dragonsofatlantis/images/3/30/Symbol_Inform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121" y="853858"/>
            <a:ext cx="1351006" cy="1351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2365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1.1.2 Konzentrationsformen in der Wirtschaftsformen </a:t>
            </a:r>
            <a:r>
              <a:rPr lang="de-DE" sz="2800" b="1" dirty="0" smtClean="0">
                <a:solidFill>
                  <a:schemeClr val="accent4">
                    <a:lumMod val="25000"/>
                  </a:schemeClr>
                </a:solidFill>
              </a:rPr>
              <a:t>	</a:t>
            </a:r>
            <a:endParaRPr lang="de-DE" dirty="0"/>
          </a:p>
        </p:txBody>
      </p:sp>
      <p:sp>
        <p:nvSpPr>
          <p:cNvPr id="7" name="Textfeld 6"/>
          <p:cNvSpPr txBox="1"/>
          <p:nvPr/>
        </p:nvSpPr>
        <p:spPr>
          <a:xfrm>
            <a:off x="1624112" y="1510384"/>
            <a:ext cx="6548288" cy="461665"/>
          </a:xfrm>
          <a:prstGeom prst="rect">
            <a:avLst/>
          </a:prstGeom>
          <a:noFill/>
        </p:spPr>
        <p:txBody>
          <a:bodyPr wrap="square" rtlCol="0">
            <a:spAutoFit/>
          </a:bodyPr>
          <a:lstStyle/>
          <a:p>
            <a:r>
              <a:rPr lang="de-DE" sz="2400" b="1" dirty="0" smtClean="0"/>
              <a:t>Holding</a:t>
            </a:r>
            <a:endParaRPr lang="de-DE" sz="2400" b="1" dirty="0">
              <a:solidFill>
                <a:schemeClr val="tx2">
                  <a:lumMod val="10000"/>
                </a:schemeClr>
              </a:solidFill>
            </a:endParaRPr>
          </a:p>
        </p:txBody>
      </p:sp>
      <p:sp>
        <p:nvSpPr>
          <p:cNvPr id="10" name="Oval 6"/>
          <p:cNvSpPr>
            <a:spLocks noChangeArrowheads="1"/>
          </p:cNvSpPr>
          <p:nvPr/>
        </p:nvSpPr>
        <p:spPr bwMode="auto">
          <a:xfrm>
            <a:off x="203796" y="2046611"/>
            <a:ext cx="5184775" cy="4868863"/>
          </a:xfrm>
          <a:prstGeom prst="ellipse">
            <a:avLst/>
          </a:prstGeom>
          <a:solidFill>
            <a:srgbClr val="009900"/>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Text Box 11"/>
          <p:cNvSpPr txBox="1">
            <a:spLocks noChangeArrowheads="1"/>
          </p:cNvSpPr>
          <p:nvPr/>
        </p:nvSpPr>
        <p:spPr bwMode="auto">
          <a:xfrm>
            <a:off x="5498005" y="2241105"/>
            <a:ext cx="3313112"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de-DE" sz="2000" b="1" kern="0" dirty="0">
                <a:solidFill>
                  <a:schemeClr val="accent6">
                    <a:lumMod val="50000"/>
                  </a:schemeClr>
                </a:solidFill>
                <a:latin typeface="+mn-lt"/>
              </a:rPr>
              <a:t>Die Unternehmen 1, 2, und 3 gehen wirtschaftlich in der Holding auf. </a:t>
            </a:r>
          </a:p>
          <a:p>
            <a:pPr algn="just">
              <a:spcBef>
                <a:spcPct val="50000"/>
              </a:spcBef>
            </a:pPr>
            <a:r>
              <a:rPr lang="de-DE" sz="2000" b="1" kern="0" dirty="0">
                <a:solidFill>
                  <a:schemeClr val="accent6">
                    <a:lumMod val="50000"/>
                  </a:schemeClr>
                </a:solidFill>
                <a:latin typeface="+mn-lt"/>
              </a:rPr>
              <a:t>Rechtlich bleiben Sie selbständige Unternehmen, weisen aber oftmals in der Firmierung auf die Holding hin:</a:t>
            </a:r>
          </a:p>
          <a:p>
            <a:pPr algn="just">
              <a:spcBef>
                <a:spcPct val="50000"/>
              </a:spcBef>
            </a:pPr>
            <a:r>
              <a:rPr lang="de-DE" sz="2000" b="1" kern="0" dirty="0">
                <a:solidFill>
                  <a:schemeClr val="accent6">
                    <a:lumMod val="50000"/>
                  </a:schemeClr>
                </a:solidFill>
                <a:latin typeface="+mn-lt"/>
              </a:rPr>
              <a:t>               … an XY Company</a:t>
            </a:r>
          </a:p>
          <a:p>
            <a:pPr algn="r">
              <a:spcBef>
                <a:spcPct val="50000"/>
              </a:spcBef>
            </a:pPr>
            <a:r>
              <a:rPr lang="de-DE" sz="2000" b="1" kern="0" dirty="0">
                <a:solidFill>
                  <a:schemeClr val="accent6">
                    <a:lumMod val="50000"/>
                  </a:schemeClr>
                </a:solidFill>
                <a:latin typeface="+mn-lt"/>
              </a:rPr>
              <a:t>… ein Unternehmen          der XY Gruppe</a:t>
            </a:r>
          </a:p>
        </p:txBody>
      </p:sp>
      <p:sp>
        <p:nvSpPr>
          <p:cNvPr id="12" name="Text Box 20"/>
          <p:cNvSpPr txBox="1">
            <a:spLocks noChangeArrowheads="1"/>
          </p:cNvSpPr>
          <p:nvPr/>
        </p:nvSpPr>
        <p:spPr bwMode="auto">
          <a:xfrm rot="16200000">
            <a:off x="311746" y="4780286"/>
            <a:ext cx="2881312" cy="579438"/>
          </a:xfrm>
          <a:prstGeom prst="rect">
            <a:avLst/>
          </a:prstGeom>
          <a:solidFill>
            <a:srgbClr val="8C849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3200" b="1">
                <a:solidFill>
                  <a:schemeClr val="bg2"/>
                </a:solidFill>
              </a:rPr>
              <a:t>Unternehmen 1</a:t>
            </a:r>
          </a:p>
        </p:txBody>
      </p:sp>
      <p:sp>
        <p:nvSpPr>
          <p:cNvPr id="13" name="Text Box 22"/>
          <p:cNvSpPr txBox="1">
            <a:spLocks noChangeArrowheads="1"/>
          </p:cNvSpPr>
          <p:nvPr/>
        </p:nvSpPr>
        <p:spPr bwMode="auto">
          <a:xfrm rot="16200000">
            <a:off x="1213445" y="4781874"/>
            <a:ext cx="2881313" cy="57943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3200" b="1">
                <a:solidFill>
                  <a:schemeClr val="bg2"/>
                </a:solidFill>
              </a:rPr>
              <a:t>Unternehmen 2</a:t>
            </a:r>
          </a:p>
        </p:txBody>
      </p:sp>
      <p:sp>
        <p:nvSpPr>
          <p:cNvPr id="14" name="Text Box 24"/>
          <p:cNvSpPr txBox="1">
            <a:spLocks noChangeArrowheads="1"/>
          </p:cNvSpPr>
          <p:nvPr/>
        </p:nvSpPr>
        <p:spPr bwMode="auto">
          <a:xfrm rot="16200000">
            <a:off x="2256433" y="4781874"/>
            <a:ext cx="2881313" cy="579437"/>
          </a:xfrm>
          <a:prstGeom prst="rect">
            <a:avLst/>
          </a:prstGeom>
          <a:solidFill>
            <a:srgbClr val="FF7C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3200" b="1">
                <a:solidFill>
                  <a:schemeClr val="bg2"/>
                </a:solidFill>
              </a:rPr>
              <a:t>Unternehmen 3</a:t>
            </a:r>
          </a:p>
        </p:txBody>
      </p:sp>
      <p:sp>
        <p:nvSpPr>
          <p:cNvPr id="15" name="WordArt 25"/>
          <p:cNvSpPr>
            <a:spLocks noChangeArrowheads="1" noChangeShapeType="1" noTextEdit="1"/>
          </p:cNvSpPr>
          <p:nvPr/>
        </p:nvSpPr>
        <p:spPr bwMode="auto">
          <a:xfrm>
            <a:off x="1035646" y="2838724"/>
            <a:ext cx="3816350" cy="2663825"/>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9912257"/>
              </a:avLst>
            </a:prstTxWarp>
          </a:bodyPr>
          <a:lstStyle/>
          <a:p>
            <a:pPr algn="ctr"/>
            <a:r>
              <a:rPr lang="de-DE" sz="3600" kern="10" dirty="0" smtClean="0">
                <a:ln w="9525">
                  <a:solidFill>
                    <a:srgbClr val="000000"/>
                  </a:solidFill>
                  <a:round/>
                  <a:headEnd/>
                  <a:tailEnd/>
                </a:ln>
                <a:solidFill>
                  <a:srgbClr val="000000"/>
                </a:solidFill>
                <a:latin typeface="Arial Black"/>
              </a:rPr>
              <a:t>H0lding</a:t>
            </a:r>
            <a:endParaRPr lang="de-DE" sz="3600" kern="10" dirty="0">
              <a:ln w="9525">
                <a:solidFill>
                  <a:srgbClr val="000000"/>
                </a:solidFill>
                <a:round/>
                <a:headEnd/>
                <a:tailEnd/>
              </a:ln>
              <a:solidFill>
                <a:srgbClr val="000000"/>
              </a:solidFill>
              <a:latin typeface="Arial Black"/>
            </a:endParaRPr>
          </a:p>
        </p:txBody>
      </p:sp>
      <p:sp>
        <p:nvSpPr>
          <p:cNvPr id="16" name="Text Box 32"/>
          <p:cNvSpPr txBox="1">
            <a:spLocks noChangeArrowheads="1"/>
          </p:cNvSpPr>
          <p:nvPr/>
        </p:nvSpPr>
        <p:spPr bwMode="auto">
          <a:xfrm rot="16200000">
            <a:off x="260152" y="4727105"/>
            <a:ext cx="2952750" cy="617538"/>
          </a:xfrm>
          <a:prstGeom prst="rect">
            <a:avLst/>
          </a:prstGeom>
          <a:solidFill>
            <a:srgbClr val="009900"/>
          </a:solidFill>
          <a:ln w="38100">
            <a:solidFill>
              <a:srgbClr val="8C849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3200" b="1">
                <a:solidFill>
                  <a:schemeClr val="bg2"/>
                </a:solidFill>
              </a:rPr>
              <a:t>Unternehmen 1</a:t>
            </a:r>
            <a:endParaRPr lang="de-DE" sz="1400" b="1">
              <a:solidFill>
                <a:schemeClr val="bg2"/>
              </a:solidFill>
            </a:endParaRPr>
          </a:p>
        </p:txBody>
      </p:sp>
      <p:sp>
        <p:nvSpPr>
          <p:cNvPr id="17" name="Text Box 33"/>
          <p:cNvSpPr txBox="1">
            <a:spLocks noChangeArrowheads="1"/>
          </p:cNvSpPr>
          <p:nvPr/>
        </p:nvSpPr>
        <p:spPr bwMode="auto">
          <a:xfrm rot="16200000">
            <a:off x="1192808" y="4731074"/>
            <a:ext cx="2954338" cy="608012"/>
          </a:xfrm>
          <a:prstGeom prst="rect">
            <a:avLst/>
          </a:prstGeom>
          <a:solidFill>
            <a:srgbClr val="009900"/>
          </a:solidFill>
          <a:ln w="2857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3200" b="1">
                <a:solidFill>
                  <a:schemeClr val="bg2"/>
                </a:solidFill>
              </a:rPr>
              <a:t>Unternehmen 2</a:t>
            </a:r>
          </a:p>
        </p:txBody>
      </p:sp>
      <p:sp>
        <p:nvSpPr>
          <p:cNvPr id="18" name="Text Box 34"/>
          <p:cNvSpPr txBox="1">
            <a:spLocks noChangeArrowheads="1"/>
          </p:cNvSpPr>
          <p:nvPr/>
        </p:nvSpPr>
        <p:spPr bwMode="auto">
          <a:xfrm rot="16200000">
            <a:off x="2206427" y="4728693"/>
            <a:ext cx="2946400" cy="608012"/>
          </a:xfrm>
          <a:prstGeom prst="rect">
            <a:avLst/>
          </a:prstGeom>
          <a:solidFill>
            <a:srgbClr val="009900"/>
          </a:solidFill>
          <a:ln w="28575">
            <a:solidFill>
              <a:srgbClr val="FF7C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3200" b="1">
                <a:solidFill>
                  <a:schemeClr val="bg2"/>
                </a:solidFill>
              </a:rPr>
              <a:t>Unternehmen 3</a:t>
            </a:r>
          </a:p>
        </p:txBody>
      </p:sp>
      <p:pic>
        <p:nvPicPr>
          <p:cNvPr id="19" name="Picture 39" descr="Logo">
            <a:hlinkClick r:id="rId3" tooltip="Logo"/>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326" y="3578954"/>
            <a:ext cx="865187" cy="295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 name="Picture 47" descr="220px-Airbus_Logo_2010">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7093" y="3578954"/>
            <a:ext cx="652884" cy="2951162"/>
          </a:xfrm>
          <a:prstGeom prst="rect">
            <a:avLst/>
          </a:prstGeom>
          <a:solidFill>
            <a:schemeClr val="tx1"/>
          </a:solidFill>
        </p:spPr>
      </p:pic>
      <p:pic>
        <p:nvPicPr>
          <p:cNvPr id="22" name="Picture 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6728" y="3574192"/>
            <a:ext cx="606425" cy="295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descr="http://t3.gstatic.com/images?q=tbn:ANd9GcRR6QVitvjBgS1wMDBZX6YxiJNcs2j4ZO43fNL8AupPPvTISheAhw"/>
          <p:cNvPicPr>
            <a:picLocks noChangeAspect="1" noChangeArrowheads="1"/>
          </p:cNvPicPr>
          <p:nvPr/>
        </p:nvPicPr>
        <p:blipFill rotWithShape="1">
          <a:blip r:embed="rId8">
            <a:extLst>
              <a:ext uri="{28A0092B-C50C-407E-A947-70E740481C1C}">
                <a14:useLocalDpi xmlns:a14="http://schemas.microsoft.com/office/drawing/2010/main" val="0"/>
              </a:ext>
            </a:extLst>
          </a:blip>
          <a:srcRect l="16051" r="-6060"/>
          <a:stretch/>
        </p:blipFill>
        <p:spPr bwMode="auto">
          <a:xfrm rot="16200000">
            <a:off x="3077256" y="4594975"/>
            <a:ext cx="3140813" cy="68103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7040" y="3598409"/>
            <a:ext cx="576262" cy="295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3" descr="EADS-Logo">
            <a:hlinkClick r:id="rId10" tooltip="EADS-Logo"/>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2388" b="24952"/>
          <a:stretch/>
        </p:blipFill>
        <p:spPr>
          <a:xfrm>
            <a:off x="934942" y="2579309"/>
            <a:ext cx="4078083" cy="98019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 name="Picture 2" descr="http://img4.wikia.nocookie.net/__cb20130811215520/dragonsofatlantis/images/3/30/Symbol_Informatio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78121" y="853858"/>
            <a:ext cx="1351006" cy="1351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540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0"/>
                                        <p:tgtEl>
                                          <p:spTgt spid="10"/>
                                        </p:tgtEl>
                                      </p:cBhvr>
                                    </p:animEffect>
                                  </p:childTnLst>
                                </p:cTn>
                              </p:par>
                              <p:par>
                                <p:cTn id="11" presetID="3" presetClass="exit" presetSubtype="10" fill="hold" grpId="0" nodeType="withEffect">
                                  <p:stCondLst>
                                    <p:cond delay="0"/>
                                  </p:stCondLst>
                                  <p:childTnLst>
                                    <p:animEffect transition="out" filter="blinds(horizontal)">
                                      <p:cBhvr>
                                        <p:cTn id="12" dur="3000"/>
                                        <p:tgtEl>
                                          <p:spTgt spid="12"/>
                                        </p:tgtEl>
                                      </p:cBhvr>
                                    </p:animEffect>
                                    <p:set>
                                      <p:cBhvr>
                                        <p:cTn id="13" dur="1" fill="hold">
                                          <p:stCondLst>
                                            <p:cond delay="2999"/>
                                          </p:stCondLst>
                                        </p:cTn>
                                        <p:tgtEl>
                                          <p:spTgt spid="12"/>
                                        </p:tgtEl>
                                        <p:attrNameLst>
                                          <p:attrName>style.visibility</p:attrName>
                                        </p:attrNameLst>
                                      </p:cBhvr>
                                      <p:to>
                                        <p:strVal val="hidden"/>
                                      </p:to>
                                    </p:set>
                                  </p:childTnLst>
                                </p:cTn>
                              </p:par>
                              <p:par>
                                <p:cTn id="14" presetID="3" presetClass="exit" presetSubtype="10" fill="hold" grpId="0" nodeType="withEffect">
                                  <p:stCondLst>
                                    <p:cond delay="0"/>
                                  </p:stCondLst>
                                  <p:childTnLst>
                                    <p:animEffect transition="out" filter="blinds(horizontal)">
                                      <p:cBhvr>
                                        <p:cTn id="15" dur="3000"/>
                                        <p:tgtEl>
                                          <p:spTgt spid="13"/>
                                        </p:tgtEl>
                                      </p:cBhvr>
                                    </p:animEffect>
                                    <p:set>
                                      <p:cBhvr>
                                        <p:cTn id="16" dur="1" fill="hold">
                                          <p:stCondLst>
                                            <p:cond delay="2999"/>
                                          </p:stCondLst>
                                        </p:cTn>
                                        <p:tgtEl>
                                          <p:spTgt spid="13"/>
                                        </p:tgtEl>
                                        <p:attrNameLst>
                                          <p:attrName>style.visibility</p:attrName>
                                        </p:attrNameLst>
                                      </p:cBhvr>
                                      <p:to>
                                        <p:strVal val="hidden"/>
                                      </p:to>
                                    </p:set>
                                  </p:childTnLst>
                                </p:cTn>
                              </p:par>
                              <p:par>
                                <p:cTn id="17" presetID="3" presetClass="exit" presetSubtype="10" fill="hold" grpId="0" nodeType="withEffect">
                                  <p:stCondLst>
                                    <p:cond delay="0"/>
                                  </p:stCondLst>
                                  <p:childTnLst>
                                    <p:animEffect transition="out" filter="blinds(horizontal)">
                                      <p:cBhvr>
                                        <p:cTn id="18" dur="3000"/>
                                        <p:tgtEl>
                                          <p:spTgt spid="14"/>
                                        </p:tgtEl>
                                      </p:cBhvr>
                                    </p:animEffect>
                                    <p:set>
                                      <p:cBhvr>
                                        <p:cTn id="19" dur="1" fill="hold">
                                          <p:stCondLst>
                                            <p:cond delay="2999"/>
                                          </p:stCondLst>
                                        </p:cTn>
                                        <p:tgtEl>
                                          <p:spTgt spid="14"/>
                                        </p:tgtEl>
                                        <p:attrNameLst>
                                          <p:attrName>style.visibility</p:attrName>
                                        </p:attrNameLst>
                                      </p:cBhvr>
                                      <p:to>
                                        <p:strVal val="hidden"/>
                                      </p:to>
                                    </p:set>
                                  </p:childTnLst>
                                </p:cTn>
                              </p:par>
                              <p:par>
                                <p:cTn id="20" presetID="3"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3000"/>
                                        <p:tgtEl>
                                          <p:spTgt spid="1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3000"/>
                                        <p:tgtEl>
                                          <p:spTgt spid="1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3000"/>
                                        <p:tgtEl>
                                          <p:spTgt spid="16"/>
                                        </p:tgtEl>
                                      </p:cBhvr>
                                    </p:animEffect>
                                  </p:childTnLst>
                                </p:cTn>
                              </p:par>
                              <p:par>
                                <p:cTn id="29" presetID="3" presetClass="exit" presetSubtype="10" fill="hold" grpId="1" nodeType="withEffect">
                                  <p:stCondLst>
                                    <p:cond delay="0"/>
                                  </p:stCondLst>
                                  <p:childTnLst>
                                    <p:animEffect transition="out" filter="blinds(horizontal)">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3" presetClass="exit" presetSubtype="10" fill="hold" grpId="1" nodeType="withEffect">
                                  <p:stCondLst>
                                    <p:cond delay="0"/>
                                  </p:stCondLst>
                                  <p:childTnLst>
                                    <p:animEffect transition="out" filter="blinds(horizontal)">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3" presetClass="exit" presetSubtype="10" fill="hold" grpId="1" nodeType="withEffect">
                                  <p:stCondLst>
                                    <p:cond delay="0"/>
                                  </p:stCondLst>
                                  <p:childTnLst>
                                    <p:animEffect transition="out" filter="blinds(horizontal)">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par>
                                <p:cTn id="43" presetID="3" presetClass="entr" presetSubtype="1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linds(horizontal)">
                                      <p:cBhvr>
                                        <p:cTn id="45" dur="500"/>
                                        <p:tgtEl>
                                          <p:spTgt spid="25"/>
                                        </p:tgtEl>
                                      </p:cBhvr>
                                    </p:animEffect>
                                  </p:childTnLst>
                                </p:cTn>
                              </p:par>
                              <p:par>
                                <p:cTn id="46" presetID="3" presetClass="exit" presetSubtype="10" fill="hold" grpId="1" nodeType="withEffect">
                                  <p:stCondLst>
                                    <p:cond delay="0"/>
                                  </p:stCondLst>
                                  <p:childTnLst>
                                    <p:animEffect transition="out" filter="blinds(horizontal)">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par>
                                <p:cTn id="49" presetID="3" presetClass="entr" presetSubtype="1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linds(horizontal)">
                                      <p:cBhvr>
                                        <p:cTn id="51" dur="500"/>
                                        <p:tgtEl>
                                          <p:spTgt spid="21"/>
                                        </p:tgtEl>
                                      </p:cBhvr>
                                    </p:animEffect>
                                  </p:childTnLst>
                                </p:cTn>
                              </p:par>
                              <p:par>
                                <p:cTn id="52" presetID="3" presetClass="exit" presetSubtype="10" fill="hold" grpId="1" nodeType="withEffect">
                                  <p:stCondLst>
                                    <p:cond delay="0"/>
                                  </p:stCondLst>
                                  <p:childTnLst>
                                    <p:animEffect transition="out" filter="blinds(horizontal)">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par>
                                <p:cTn id="55" presetID="3" presetClass="entr" presetSubtype="1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linds(horizontal)">
                                      <p:cBhvr>
                                        <p:cTn id="57" dur="500"/>
                                        <p:tgtEl>
                                          <p:spTgt spid="22"/>
                                        </p:tgtEl>
                                      </p:cBhvr>
                                    </p:animEffect>
                                  </p:childTnLst>
                                </p:cTn>
                              </p:par>
                              <p:par>
                                <p:cTn id="58" presetID="1"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childTnLst>
                                </p:cTn>
                              </p:par>
                              <p:par>
                                <p:cTn id="60" presetID="3" presetClass="entr" presetSubtype="1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linds(horizontal)">
                                      <p:cBhvr>
                                        <p:cTn id="62" dur="500"/>
                                        <p:tgtEl>
                                          <p:spTgt spid="24"/>
                                        </p:tgtEl>
                                      </p:cBhvr>
                                    </p:animEffect>
                                  </p:childTnLst>
                                </p:cTn>
                              </p:par>
                              <p:par>
                                <p:cTn id="63" presetID="3" presetClass="exit" presetSubtype="10" fill="hold" grpId="1" nodeType="withEffect">
                                  <p:stCondLst>
                                    <p:cond delay="0"/>
                                  </p:stCondLst>
                                  <p:childTnLst>
                                    <p:animEffect transition="out" filter="blinds(horizontal)">
                                      <p:cBhvr>
                                        <p:cTn id="64" dur="500"/>
                                        <p:tgtEl>
                                          <p:spTgt spid="15"/>
                                        </p:tgtEl>
                                      </p:cBhvr>
                                    </p:animEffect>
                                    <p:set>
                                      <p:cBhvr>
                                        <p:cTn id="6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2" grpId="1" animBg="1"/>
      <p:bldP spid="13" grpId="0" animBg="1"/>
      <p:bldP spid="13" grpId="1" animBg="1"/>
      <p:bldP spid="14" grpId="0" animBg="1"/>
      <p:bldP spid="14" grpId="1" animBg="1"/>
      <p:bldP spid="15" grpId="0" animBg="1"/>
      <p:bldP spid="15" grpId="1" animBg="1"/>
      <p:bldP spid="16" grpId="0" animBg="1"/>
      <p:bldP spid="17" grpId="0" animBg="1"/>
      <p:bldP spid="17" grpId="1" animBg="1"/>
      <p:bldP spid="18" grpId="0" animBg="1"/>
      <p:bldP spid="18" grpId="1"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1.1.2 Konzentrationsformen in der Wirtschaftsformen </a:t>
            </a:r>
            <a:r>
              <a:rPr lang="de-DE" sz="2800" b="1" dirty="0" smtClean="0">
                <a:solidFill>
                  <a:schemeClr val="accent4">
                    <a:lumMod val="25000"/>
                  </a:schemeClr>
                </a:solidFill>
              </a:rPr>
              <a:t>	</a:t>
            </a:r>
            <a:endParaRPr lang="de-DE" dirty="0"/>
          </a:p>
        </p:txBody>
      </p:sp>
      <p:sp>
        <p:nvSpPr>
          <p:cNvPr id="7" name="Textfeld 6"/>
          <p:cNvSpPr txBox="1"/>
          <p:nvPr/>
        </p:nvSpPr>
        <p:spPr>
          <a:xfrm>
            <a:off x="1624112" y="1510384"/>
            <a:ext cx="6548288" cy="461665"/>
          </a:xfrm>
          <a:prstGeom prst="rect">
            <a:avLst/>
          </a:prstGeom>
          <a:noFill/>
        </p:spPr>
        <p:txBody>
          <a:bodyPr wrap="square" rtlCol="0">
            <a:spAutoFit/>
          </a:bodyPr>
          <a:lstStyle/>
          <a:p>
            <a:r>
              <a:rPr lang="de-DE" sz="2400" b="1" dirty="0" smtClean="0"/>
              <a:t>Holding</a:t>
            </a:r>
            <a:endParaRPr lang="de-DE" sz="2400" b="1" dirty="0">
              <a:solidFill>
                <a:schemeClr val="tx2">
                  <a:lumMod val="10000"/>
                </a:schemeClr>
              </a:solidFill>
            </a:endParaRPr>
          </a:p>
        </p:txBody>
      </p:sp>
      <p:pic>
        <p:nvPicPr>
          <p:cNvPr id="26" name="Picture 2" descr="http://img4.wikia.nocookie.net/__cb20130811215520/dragonsofatlantis/images/3/30/Symbol_Inform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121" y="853858"/>
            <a:ext cx="1351006" cy="1351006"/>
          </a:xfrm>
          <a:prstGeom prst="rect">
            <a:avLst/>
          </a:prstGeom>
          <a:noFill/>
          <a:extLst>
            <a:ext uri="{909E8E84-426E-40DD-AFC4-6F175D3DCCD1}">
              <a14:hiddenFill xmlns:a14="http://schemas.microsoft.com/office/drawing/2010/main">
                <a:solidFill>
                  <a:srgbClr val="FFFFFF"/>
                </a:solidFill>
              </a14:hiddenFill>
            </a:ext>
          </a:extLst>
        </p:spPr>
      </p:pic>
      <p:pic>
        <p:nvPicPr>
          <p:cNvPr id="1912834" name="Picture 2" descr="Die Logos von Airbus Group und seinen drei Divisionen Airbus, Airbus Helicopters und Airbus Defence &amp; Space"/>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278" t="7365" r="5860" b="5932"/>
          <a:stretch/>
        </p:blipFill>
        <p:spPr bwMode="auto">
          <a:xfrm>
            <a:off x="251520" y="2181005"/>
            <a:ext cx="2592287" cy="2760205"/>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p:cNvPicPr>
            <a:picLocks noChangeAspect="1"/>
          </p:cNvPicPr>
          <p:nvPr/>
        </p:nvPicPr>
        <p:blipFill>
          <a:blip r:embed="rId5"/>
          <a:stretch>
            <a:fillRect/>
          </a:stretch>
        </p:blipFill>
        <p:spPr>
          <a:xfrm>
            <a:off x="5711249" y="2181005"/>
            <a:ext cx="3241056" cy="4592537"/>
          </a:xfrm>
          <a:prstGeom prst="rect">
            <a:avLst/>
          </a:prstGeom>
        </p:spPr>
      </p:pic>
      <p:pic>
        <p:nvPicPr>
          <p:cNvPr id="3" name="Grafik 2"/>
          <p:cNvPicPr>
            <a:picLocks noChangeAspect="1"/>
          </p:cNvPicPr>
          <p:nvPr/>
        </p:nvPicPr>
        <p:blipFill>
          <a:blip r:embed="rId6"/>
          <a:stretch>
            <a:fillRect/>
          </a:stretch>
        </p:blipFill>
        <p:spPr>
          <a:xfrm>
            <a:off x="2843807" y="2181006"/>
            <a:ext cx="2816377" cy="2760204"/>
          </a:xfrm>
          <a:prstGeom prst="rect">
            <a:avLst/>
          </a:prstGeom>
        </p:spPr>
      </p:pic>
      <p:pic>
        <p:nvPicPr>
          <p:cNvPr id="4" name="Grafik 3"/>
          <p:cNvPicPr>
            <a:picLocks noChangeAspect="1"/>
          </p:cNvPicPr>
          <p:nvPr/>
        </p:nvPicPr>
        <p:blipFill>
          <a:blip r:embed="rId7"/>
          <a:stretch>
            <a:fillRect/>
          </a:stretch>
        </p:blipFill>
        <p:spPr>
          <a:xfrm>
            <a:off x="251520" y="5013176"/>
            <a:ext cx="5408688" cy="1766018"/>
          </a:xfrm>
          <a:prstGeom prst="rect">
            <a:avLst/>
          </a:prstGeom>
        </p:spPr>
      </p:pic>
      <p:sp>
        <p:nvSpPr>
          <p:cNvPr id="5" name="Abgerundetes Rechteck 4"/>
          <p:cNvSpPr/>
          <p:nvPr/>
        </p:nvSpPr>
        <p:spPr>
          <a:xfrm>
            <a:off x="2195513" y="5217298"/>
            <a:ext cx="3384375" cy="4079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err="1"/>
              <a:t>Societé</a:t>
            </a:r>
            <a:r>
              <a:rPr lang="fr-FR" sz="1600" b="1" dirty="0"/>
              <a:t> de Gestion de Participations </a:t>
            </a:r>
            <a:r>
              <a:rPr lang="fr-FR" sz="1600" b="1" dirty="0" smtClean="0"/>
              <a:t>Aéronautiques = </a:t>
            </a:r>
            <a:r>
              <a:rPr lang="de-DE" sz="1600" dirty="0" smtClean="0"/>
              <a:t>Französischer Staat</a:t>
            </a:r>
            <a:endParaRPr lang="de-DE" sz="1600" dirty="0"/>
          </a:p>
        </p:txBody>
      </p:sp>
      <p:sp>
        <p:nvSpPr>
          <p:cNvPr id="28" name="Abgerundetes Rechteck 27"/>
          <p:cNvSpPr/>
          <p:nvPr/>
        </p:nvSpPr>
        <p:spPr>
          <a:xfrm>
            <a:off x="2195513" y="5938041"/>
            <a:ext cx="3384375" cy="5362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t>Sociedad Estatal de Participaciones </a:t>
            </a:r>
            <a:r>
              <a:rPr lang="es-ES" sz="1600" b="1" dirty="0" smtClean="0"/>
              <a:t>Industriales = </a:t>
            </a:r>
            <a:r>
              <a:rPr lang="de-DE" sz="1600" dirty="0" smtClean="0"/>
              <a:t>Spanischer Staat</a:t>
            </a:r>
            <a:endParaRPr lang="de-DE" sz="1600" dirty="0"/>
          </a:p>
        </p:txBody>
      </p:sp>
    </p:spTree>
    <p:extLst>
      <p:ext uri="{BB962C8B-B14F-4D97-AF65-F5344CB8AC3E}">
        <p14:creationId xmlns:p14="http://schemas.microsoft.com/office/powerpoint/2010/main" val="9674932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28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8"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1.1.2 Konzentrationsformen in der Wirtschaftsformen </a:t>
            </a:r>
            <a:r>
              <a:rPr lang="de-DE" sz="2800" b="1" dirty="0" smtClean="0">
                <a:solidFill>
                  <a:schemeClr val="accent4">
                    <a:lumMod val="25000"/>
                  </a:schemeClr>
                </a:solidFill>
              </a:rPr>
              <a:t>	</a:t>
            </a:r>
            <a:endParaRPr lang="de-DE" dirty="0"/>
          </a:p>
        </p:txBody>
      </p:sp>
      <p:sp>
        <p:nvSpPr>
          <p:cNvPr id="7" name="Textfeld 6"/>
          <p:cNvSpPr txBox="1"/>
          <p:nvPr/>
        </p:nvSpPr>
        <p:spPr>
          <a:xfrm>
            <a:off x="1624112" y="1510384"/>
            <a:ext cx="6548288" cy="461665"/>
          </a:xfrm>
          <a:prstGeom prst="rect">
            <a:avLst/>
          </a:prstGeom>
          <a:noFill/>
        </p:spPr>
        <p:txBody>
          <a:bodyPr wrap="square" rtlCol="0">
            <a:spAutoFit/>
          </a:bodyPr>
          <a:lstStyle/>
          <a:p>
            <a:r>
              <a:rPr lang="de-DE" sz="2400" b="1" dirty="0" smtClean="0"/>
              <a:t>Holding</a:t>
            </a:r>
            <a:endParaRPr lang="de-DE" sz="2400" b="1" dirty="0">
              <a:solidFill>
                <a:schemeClr val="tx2">
                  <a:lumMod val="10000"/>
                </a:schemeClr>
              </a:solidFill>
            </a:endParaRPr>
          </a:p>
        </p:txBody>
      </p:sp>
      <p:sp>
        <p:nvSpPr>
          <p:cNvPr id="26" name="Rectangle 2"/>
          <p:cNvSpPr txBox="1">
            <a:spLocks noChangeArrowheads="1"/>
          </p:cNvSpPr>
          <p:nvPr/>
        </p:nvSpPr>
        <p:spPr bwMode="auto">
          <a:xfrm>
            <a:off x="-215456" y="1642173"/>
            <a:ext cx="9217024" cy="532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457200" lvl="1" indent="0">
              <a:lnSpc>
                <a:spcPct val="80000"/>
              </a:lnSpc>
              <a:buNone/>
            </a:pPr>
            <a:endParaRPr lang="de-DE" sz="2000" b="1" kern="0" dirty="0">
              <a:solidFill>
                <a:schemeClr val="accent6">
                  <a:lumMod val="50000"/>
                </a:schemeClr>
              </a:solidFill>
              <a:effectLst/>
              <a:sym typeface="Wingdings" pitchFamily="2" charset="2"/>
            </a:endParaRPr>
          </a:p>
          <a:p>
            <a:pPr lvl="1">
              <a:lnSpc>
                <a:spcPct val="80000"/>
              </a:lnSpc>
              <a:buFont typeface="Wingdings" pitchFamily="2" charset="2"/>
              <a:buNone/>
            </a:pPr>
            <a:endParaRPr lang="de-DE" sz="2000" b="1" kern="0" dirty="0">
              <a:solidFill>
                <a:schemeClr val="accent6">
                  <a:lumMod val="50000"/>
                </a:schemeClr>
              </a:solidFill>
              <a:effectLst/>
              <a:sym typeface="Wingdings" pitchFamily="2" charset="2"/>
            </a:endParaRPr>
          </a:p>
          <a:p>
            <a:pPr lvl="1" algn="just">
              <a:lnSpc>
                <a:spcPct val="80000"/>
              </a:lnSpc>
              <a:buFont typeface="Wingdings" pitchFamily="2" charset="2"/>
              <a:buNone/>
            </a:pPr>
            <a:r>
              <a:rPr lang="de-DE" sz="2000" b="1" kern="0" dirty="0">
                <a:solidFill>
                  <a:schemeClr val="accent6">
                    <a:lumMod val="50000"/>
                  </a:schemeClr>
                </a:solidFill>
                <a:effectLst/>
                <a:sym typeface="Wingdings" pitchFamily="2" charset="2"/>
              </a:rPr>
              <a:t>	Die Tochtergesellschaften bleiben rechtlich und organisatorisch selbständig. Handelt es sich um einen Mehrheitsbesitz und/oder eine Verbindung mit einem Beherrschungs- oder Gewinnabführungsvertrag spricht man von einem Konzern.</a:t>
            </a:r>
          </a:p>
          <a:p>
            <a:pPr lvl="1" algn="just">
              <a:lnSpc>
                <a:spcPct val="80000"/>
              </a:lnSpc>
              <a:buFont typeface="Wingdings" pitchFamily="2" charset="2"/>
              <a:buNone/>
            </a:pPr>
            <a:endParaRPr lang="de-DE" sz="800" b="1" kern="0" dirty="0">
              <a:solidFill>
                <a:schemeClr val="accent6">
                  <a:lumMod val="50000"/>
                </a:schemeClr>
              </a:solidFill>
              <a:effectLst/>
              <a:sym typeface="Wingdings" pitchFamily="2" charset="2"/>
            </a:endParaRPr>
          </a:p>
          <a:p>
            <a:pPr lvl="1" algn="just">
              <a:lnSpc>
                <a:spcPct val="80000"/>
              </a:lnSpc>
              <a:buFont typeface="Wingdings" pitchFamily="2" charset="2"/>
              <a:buNone/>
            </a:pPr>
            <a:r>
              <a:rPr lang="de-DE" sz="2000" b="1" u="sng" kern="0" dirty="0">
                <a:solidFill>
                  <a:schemeClr val="accent6">
                    <a:lumMod val="50000"/>
                  </a:schemeClr>
                </a:solidFill>
                <a:effectLst/>
                <a:sym typeface="Wingdings" pitchFamily="2" charset="2"/>
              </a:rPr>
              <a:t>Vorteile:</a:t>
            </a:r>
          </a:p>
          <a:p>
            <a:pPr lvl="1" algn="just">
              <a:lnSpc>
                <a:spcPct val="80000"/>
              </a:lnSpc>
              <a:buFont typeface="Wingdings" pitchFamily="2" charset="2"/>
              <a:buNone/>
            </a:pPr>
            <a:r>
              <a:rPr lang="de-DE" sz="2000" b="1" kern="0" dirty="0">
                <a:solidFill>
                  <a:schemeClr val="accent6">
                    <a:lumMod val="50000"/>
                  </a:schemeClr>
                </a:solidFill>
                <a:effectLst/>
                <a:sym typeface="Wingdings" pitchFamily="2" charset="2"/>
              </a:rPr>
              <a:t>- Steuerliche Vorteile, die Gewinne der Tochterunternehmen werden an die Holding abgeführt, die Ihren Sitz in einem steuerlich günstigerem Land hat.</a:t>
            </a:r>
          </a:p>
          <a:p>
            <a:pPr lvl="1" algn="just">
              <a:lnSpc>
                <a:spcPct val="80000"/>
              </a:lnSpc>
              <a:buFont typeface="Wingdings" pitchFamily="2" charset="2"/>
              <a:buNone/>
            </a:pPr>
            <a:r>
              <a:rPr lang="de-DE" sz="2000" b="1" kern="0" dirty="0">
                <a:solidFill>
                  <a:schemeClr val="accent6">
                    <a:lumMod val="50000"/>
                  </a:schemeClr>
                </a:solidFill>
                <a:effectLst/>
                <a:sym typeface="Wingdings" pitchFamily="2" charset="2"/>
              </a:rPr>
              <a:t>- Zoll / Importvorteile, hohe Einfuhrzölle können umgangen werden, wenn eine Veredelung, Fertigstellung im Land des Verkaufs durch eine Holdingtochter erbracht wird.</a:t>
            </a:r>
          </a:p>
          <a:p>
            <a:pPr lvl="1" algn="just">
              <a:lnSpc>
                <a:spcPct val="80000"/>
              </a:lnSpc>
              <a:buFont typeface="Wingdings" pitchFamily="2" charset="2"/>
              <a:buNone/>
            </a:pPr>
            <a:r>
              <a:rPr lang="de-DE" sz="2000" b="1" kern="0" dirty="0">
                <a:solidFill>
                  <a:schemeClr val="accent6">
                    <a:lumMod val="50000"/>
                  </a:schemeClr>
                </a:solidFill>
                <a:effectLst/>
                <a:sym typeface="Wingdings" pitchFamily="2" charset="2"/>
              </a:rPr>
              <a:t>- Synergien, gemeinsamer Einkauf von Rohstoffen, die bei großvolumiger Beschaffung Marktvorteile (Rabatte) bringen.</a:t>
            </a:r>
          </a:p>
          <a:p>
            <a:pPr lvl="1" algn="just">
              <a:lnSpc>
                <a:spcPct val="80000"/>
              </a:lnSpc>
              <a:buFont typeface="Wingdings" pitchFamily="2" charset="2"/>
              <a:buNone/>
            </a:pPr>
            <a:r>
              <a:rPr lang="de-DE" sz="2000" b="1" kern="0" dirty="0">
                <a:solidFill>
                  <a:schemeClr val="accent6">
                    <a:lumMod val="50000"/>
                  </a:schemeClr>
                </a:solidFill>
                <a:effectLst/>
                <a:sym typeface="Wingdings" pitchFamily="2" charset="2"/>
              </a:rPr>
              <a:t>	</a:t>
            </a:r>
          </a:p>
        </p:txBody>
      </p:sp>
      <p:pic>
        <p:nvPicPr>
          <p:cNvPr id="27" name="Picture 2" descr="http://img4.wikia.nocookie.net/__cb20130811215520/dragonsofatlantis/images/3/30/Symbol_Inform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121" y="853858"/>
            <a:ext cx="1351006" cy="13510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us.cdn2.123rf.com/168nwm/jesterarts/jesterarts0710/jesterarts071000074/1905704-ein-blauer-mann-einen-daumen-hoch-daumen-nach-unten-bewegen-konnte-f-r-viele-konzepte.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2334" r="50818" b="15666"/>
          <a:stretch/>
        </p:blipFill>
        <p:spPr bwMode="auto">
          <a:xfrm>
            <a:off x="6084168" y="5373216"/>
            <a:ext cx="787012" cy="115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2721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1.1.2 Konzentrationsformen in der Wirtschaftsformen </a:t>
            </a:r>
            <a:r>
              <a:rPr lang="de-DE" sz="2800" b="1" dirty="0" smtClean="0">
                <a:solidFill>
                  <a:schemeClr val="accent4">
                    <a:lumMod val="25000"/>
                  </a:schemeClr>
                </a:solidFill>
              </a:rPr>
              <a:t>	</a:t>
            </a:r>
            <a:endParaRPr lang="de-DE" dirty="0"/>
          </a:p>
        </p:txBody>
      </p:sp>
      <p:sp>
        <p:nvSpPr>
          <p:cNvPr id="7" name="Textfeld 6"/>
          <p:cNvSpPr txBox="1"/>
          <p:nvPr/>
        </p:nvSpPr>
        <p:spPr>
          <a:xfrm>
            <a:off x="1624112" y="1510384"/>
            <a:ext cx="6548288" cy="461665"/>
          </a:xfrm>
          <a:prstGeom prst="rect">
            <a:avLst/>
          </a:prstGeom>
          <a:noFill/>
        </p:spPr>
        <p:txBody>
          <a:bodyPr wrap="square" rtlCol="0">
            <a:spAutoFit/>
          </a:bodyPr>
          <a:lstStyle/>
          <a:p>
            <a:r>
              <a:rPr lang="de-DE" sz="2400" b="1" dirty="0" smtClean="0"/>
              <a:t>Holding</a:t>
            </a:r>
            <a:endParaRPr lang="de-DE" sz="2400" b="1" dirty="0">
              <a:solidFill>
                <a:schemeClr val="tx2">
                  <a:lumMod val="10000"/>
                </a:schemeClr>
              </a:solidFill>
            </a:endParaRPr>
          </a:p>
        </p:txBody>
      </p:sp>
      <p:sp>
        <p:nvSpPr>
          <p:cNvPr id="26" name="Rectangle 2"/>
          <p:cNvSpPr txBox="1">
            <a:spLocks noChangeArrowheads="1"/>
          </p:cNvSpPr>
          <p:nvPr/>
        </p:nvSpPr>
        <p:spPr bwMode="auto">
          <a:xfrm>
            <a:off x="-215456" y="1642173"/>
            <a:ext cx="9217024" cy="532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457200" lvl="1" indent="0">
              <a:lnSpc>
                <a:spcPct val="80000"/>
              </a:lnSpc>
              <a:buNone/>
            </a:pPr>
            <a:endParaRPr lang="de-DE" sz="2000" b="1" kern="0" dirty="0">
              <a:solidFill>
                <a:schemeClr val="accent6">
                  <a:lumMod val="50000"/>
                </a:schemeClr>
              </a:solidFill>
              <a:effectLst/>
              <a:sym typeface="Wingdings" pitchFamily="2" charset="2"/>
            </a:endParaRPr>
          </a:p>
          <a:p>
            <a:pPr lvl="1">
              <a:lnSpc>
                <a:spcPct val="80000"/>
              </a:lnSpc>
              <a:buFont typeface="Wingdings" pitchFamily="2" charset="2"/>
              <a:buNone/>
            </a:pPr>
            <a:endParaRPr lang="de-DE" sz="2000" b="1" kern="0" dirty="0">
              <a:solidFill>
                <a:schemeClr val="accent6">
                  <a:lumMod val="50000"/>
                </a:schemeClr>
              </a:solidFill>
              <a:effectLst/>
              <a:sym typeface="Wingdings" pitchFamily="2" charset="2"/>
            </a:endParaRPr>
          </a:p>
          <a:p>
            <a:pPr lvl="1" algn="just">
              <a:lnSpc>
                <a:spcPct val="80000"/>
              </a:lnSpc>
              <a:buFont typeface="Wingdings" pitchFamily="2" charset="2"/>
              <a:buNone/>
            </a:pPr>
            <a:r>
              <a:rPr lang="de-DE" sz="2000" b="1" kern="0" dirty="0">
                <a:solidFill>
                  <a:schemeClr val="accent6">
                    <a:lumMod val="50000"/>
                  </a:schemeClr>
                </a:solidFill>
                <a:effectLst/>
                <a:sym typeface="Wingdings" pitchFamily="2" charset="2"/>
              </a:rPr>
              <a:t>	Die Tochtergesellschaften bleiben rechtlich und organisatorisch selbständig. Handelt es sich um einen Mehrheitsbesitz und/oder eine Verbindung mit einem Beherrschungs- oder Gewinnabführungsvertrag spricht man von einem Konzern.</a:t>
            </a:r>
          </a:p>
          <a:p>
            <a:pPr lvl="1" algn="just">
              <a:lnSpc>
                <a:spcPct val="80000"/>
              </a:lnSpc>
              <a:buFont typeface="Wingdings" pitchFamily="2" charset="2"/>
              <a:buNone/>
            </a:pPr>
            <a:endParaRPr lang="de-DE" sz="800" b="1" kern="0" dirty="0">
              <a:solidFill>
                <a:schemeClr val="accent6">
                  <a:lumMod val="50000"/>
                </a:schemeClr>
              </a:solidFill>
              <a:effectLst/>
              <a:sym typeface="Wingdings" pitchFamily="2" charset="2"/>
            </a:endParaRPr>
          </a:p>
          <a:p>
            <a:pPr lvl="1" algn="just">
              <a:lnSpc>
                <a:spcPct val="80000"/>
              </a:lnSpc>
              <a:buFont typeface="Wingdings" pitchFamily="2" charset="2"/>
              <a:buNone/>
            </a:pPr>
            <a:endParaRPr lang="de-DE" sz="800" b="1" kern="0" dirty="0">
              <a:solidFill>
                <a:schemeClr val="accent6">
                  <a:lumMod val="50000"/>
                </a:schemeClr>
              </a:solidFill>
              <a:effectLst/>
              <a:sym typeface="Wingdings" pitchFamily="2" charset="2"/>
            </a:endParaRPr>
          </a:p>
          <a:p>
            <a:pPr lvl="1" algn="just">
              <a:lnSpc>
                <a:spcPct val="80000"/>
              </a:lnSpc>
              <a:buFont typeface="Wingdings" pitchFamily="2" charset="2"/>
              <a:buNone/>
            </a:pPr>
            <a:r>
              <a:rPr lang="de-DE" sz="2000" b="1" u="sng" kern="0" dirty="0">
                <a:solidFill>
                  <a:schemeClr val="accent6">
                    <a:lumMod val="50000"/>
                  </a:schemeClr>
                </a:solidFill>
                <a:effectLst/>
                <a:sym typeface="Wingdings" pitchFamily="2" charset="2"/>
              </a:rPr>
              <a:t>Nachteile:</a:t>
            </a:r>
          </a:p>
          <a:p>
            <a:pPr lvl="1" algn="just">
              <a:lnSpc>
                <a:spcPct val="80000"/>
              </a:lnSpc>
              <a:buFont typeface="Wingdings" pitchFamily="2" charset="2"/>
              <a:buNone/>
            </a:pPr>
            <a:r>
              <a:rPr lang="de-DE" sz="2000" b="1" kern="0" dirty="0">
                <a:solidFill>
                  <a:schemeClr val="accent6">
                    <a:lumMod val="50000"/>
                  </a:schemeClr>
                </a:solidFill>
                <a:effectLst/>
                <a:sym typeface="Wingdings" pitchFamily="2" charset="2"/>
              </a:rPr>
              <a:t>- Allgemeine Abhängigkeit am Mutterkonzern „Entscheidungen werden nicht dort getroffen, wo sie Auswirkungen zeigen.“ </a:t>
            </a:r>
          </a:p>
          <a:p>
            <a:pPr lvl="1" algn="just">
              <a:lnSpc>
                <a:spcPct val="80000"/>
              </a:lnSpc>
              <a:buFont typeface="Wingdings" pitchFamily="2" charset="2"/>
              <a:buNone/>
            </a:pPr>
            <a:r>
              <a:rPr lang="de-DE" sz="2000" b="1" kern="0" dirty="0">
                <a:solidFill>
                  <a:schemeClr val="accent6">
                    <a:lumMod val="50000"/>
                  </a:schemeClr>
                </a:solidFill>
                <a:effectLst/>
                <a:sym typeface="Wingdings" pitchFamily="2" charset="2"/>
              </a:rPr>
              <a:t>- Durch Strukturen kann es in den Tochtergesellschaften zur „Blindheit“ gegenüber den Zielen des Gesamtkonzerns kommen.</a:t>
            </a:r>
          </a:p>
          <a:p>
            <a:pPr lvl="1" algn="just">
              <a:lnSpc>
                <a:spcPct val="80000"/>
              </a:lnSpc>
              <a:buFont typeface="Wingdings" pitchFamily="2" charset="2"/>
              <a:buNone/>
            </a:pPr>
            <a:r>
              <a:rPr lang="de-DE" sz="2000" b="1" kern="0" dirty="0">
                <a:solidFill>
                  <a:schemeClr val="accent6">
                    <a:lumMod val="50000"/>
                  </a:schemeClr>
                </a:solidFill>
                <a:effectLst/>
                <a:sym typeface="Wingdings" pitchFamily="2" charset="2"/>
              </a:rPr>
              <a:t>- Bei mangelnder Organisation können in den Tochtergesellschaften durch die rechtliche Selbständigkeit höherer administrativer Aufwand entstehen (zwei Abteilungen welche die gleiche Arbeit machen) </a:t>
            </a:r>
          </a:p>
          <a:p>
            <a:pPr lvl="1" algn="just">
              <a:lnSpc>
                <a:spcPct val="80000"/>
              </a:lnSpc>
              <a:buFont typeface="Wingdings" pitchFamily="2" charset="2"/>
              <a:buNone/>
            </a:pPr>
            <a:r>
              <a:rPr lang="de-DE" sz="2000" b="1" kern="0" dirty="0">
                <a:solidFill>
                  <a:schemeClr val="accent6">
                    <a:lumMod val="50000"/>
                  </a:schemeClr>
                </a:solidFill>
                <a:effectLst/>
                <a:sym typeface="Wingdings" pitchFamily="2" charset="2"/>
              </a:rPr>
              <a:t>	</a:t>
            </a:r>
          </a:p>
        </p:txBody>
      </p:sp>
      <p:pic>
        <p:nvPicPr>
          <p:cNvPr id="8" name="Picture 2" descr="http://img4.wikia.nocookie.net/__cb20130811215520/dragonsofatlantis/images/3/30/Symbol_Inform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121" y="853858"/>
            <a:ext cx="1351006" cy="13510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us.cdn2.123rf.com/168nwm/jesterarts/jesterarts0710/jesterarts071000074/1905704-ein-blauer-mann-einen-daumen-hoch-daumen-nach-unten-bewegen-konnte-f-r-viele-konzepte.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8466"/>
          <a:stretch/>
        </p:blipFill>
        <p:spPr bwMode="auto">
          <a:xfrm>
            <a:off x="6156176" y="5244162"/>
            <a:ext cx="824638"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9037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2586626" name="Rectangle 2"/>
          <p:cNvSpPr>
            <a:spLocks noChangeArrowheads="1"/>
          </p:cNvSpPr>
          <p:nvPr/>
        </p:nvSpPr>
        <p:spPr bwMode="auto">
          <a:xfrm>
            <a:off x="1619250" y="765175"/>
            <a:ext cx="55102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70000"/>
              <a:buFont typeface="Wingdings" pitchFamily="2" charset="2"/>
              <a:buNone/>
            </a:pPr>
            <a:endParaRPr lang="de-CH" sz="4000"/>
          </a:p>
        </p:txBody>
      </p:sp>
      <p:sp>
        <p:nvSpPr>
          <p:cNvPr id="2586627" name="Rectangle 3"/>
          <p:cNvSpPr>
            <a:spLocks noChangeArrowheads="1"/>
          </p:cNvSpPr>
          <p:nvPr/>
        </p:nvSpPr>
        <p:spPr bwMode="auto">
          <a:xfrm>
            <a:off x="23865" y="1653218"/>
            <a:ext cx="8940621"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de-DE" sz="1400" b="1" dirty="0">
              <a:latin typeface="Arial" charset="0"/>
            </a:endParaRPr>
          </a:p>
          <a:p>
            <a:pPr eaLnBrk="0" hangingPunct="0"/>
            <a:r>
              <a:rPr lang="de-DE" sz="1600" b="1" dirty="0">
                <a:solidFill>
                  <a:schemeClr val="accent6">
                    <a:lumMod val="50000"/>
                  </a:schemeClr>
                </a:solidFill>
              </a:rPr>
              <a:t>Firmenklarheit</a:t>
            </a:r>
          </a:p>
          <a:p>
            <a:pPr lvl="1" eaLnBrk="0" hangingPunct="0"/>
            <a:r>
              <a:rPr lang="de-DE" sz="1600" dirty="0">
                <a:solidFill>
                  <a:schemeClr val="accent6">
                    <a:lumMod val="50000"/>
                  </a:schemeClr>
                </a:solidFill>
              </a:rPr>
              <a:t>Die Firmenbezeichnung muss zur Kennzeichnung geeignet sein (sog. "Namensfunktion") und Unterscheidungskraft besitzen </a:t>
            </a:r>
            <a:r>
              <a:rPr lang="de-DE" sz="1600" dirty="0">
                <a:solidFill>
                  <a:schemeClr val="bg2"/>
                </a:solidFill>
              </a:rPr>
              <a:t>(§18</a:t>
            </a:r>
            <a:r>
              <a:rPr lang="de-DE" sz="1600" dirty="0">
                <a:solidFill>
                  <a:schemeClr val="accent6">
                    <a:lumMod val="50000"/>
                  </a:schemeClr>
                </a:solidFill>
                <a:hlinkClick r:id="rId3"/>
              </a:rPr>
              <a:t> </a:t>
            </a:r>
            <a:r>
              <a:rPr lang="de-DE" sz="1600" dirty="0" smtClean="0">
                <a:solidFill>
                  <a:schemeClr val="bg2"/>
                </a:solidFill>
              </a:rPr>
              <a:t> </a:t>
            </a:r>
            <a:r>
              <a:rPr lang="de-DE" sz="1600" dirty="0">
                <a:solidFill>
                  <a:schemeClr val="accent6">
                    <a:lumMod val="50000"/>
                  </a:schemeClr>
                </a:solidFill>
              </a:rPr>
              <a:t>Abs. 1 HGB). An der Namensfunktion fehlt es z.B. bei einer aus nichtlateinischen Buchstaben oder reinen Bildzeichen gebildeten Firma. Unterscheidungskraft fehlt bei reinen Gattungsbezeichnungen, z.B. "Consulting GmbH" ohne weitergehendes Kennzeichnungsmerkmal. Die grafische Gestaltung des Schriftbildes ist namensrechtlich und somit auch firmenrechtlich irrelevant. Das Registergericht ist deshalb nicht an die Zeichenformatierung gebunden, die das Unternehmen in der Anmeldung zum Handelsregister gewählt hat. Es steht dem Unternehmen jedoch grundsätzlich frei, die von ihm selbst der Anmeldung zugrunde gelegte Schreibweise der Firma im Rechtsverkehr zu verwenden.</a:t>
            </a:r>
          </a:p>
          <a:p>
            <a:pPr eaLnBrk="0" hangingPunct="0"/>
            <a:r>
              <a:rPr lang="de-DE" sz="1600" b="1" dirty="0" smtClean="0">
                <a:solidFill>
                  <a:schemeClr val="accent6">
                    <a:lumMod val="50000"/>
                  </a:schemeClr>
                </a:solidFill>
              </a:rPr>
              <a:t>Firmenwahrheit</a:t>
            </a:r>
            <a:endParaRPr lang="de-DE" sz="1600" b="1" dirty="0">
              <a:solidFill>
                <a:schemeClr val="accent6">
                  <a:lumMod val="50000"/>
                </a:schemeClr>
              </a:solidFill>
            </a:endParaRPr>
          </a:p>
          <a:p>
            <a:pPr lvl="1" eaLnBrk="0" hangingPunct="0"/>
            <a:r>
              <a:rPr lang="de-DE" sz="1600" dirty="0">
                <a:solidFill>
                  <a:schemeClr val="accent6">
                    <a:lumMod val="50000"/>
                  </a:schemeClr>
                </a:solidFill>
              </a:rPr>
              <a:t>Der allgemeine Grundsatz der Firmenwahrheit war das oberste Prinzip des früheren Firmenrechts; danach musste für Außenstehende erkennbar sein, wer Firmeninhaber ist und welche Art von Unternehmung vorliegt. Das Prinzip bleibt nach Einführung des aktuellen Firmenrechts im Jahre 1998 wichtig, gilt aber abgeschwächt. Firmenwahrheit bedeutet heute: Die Firma darf nicht irreführend sein, das heißt geeignet "eine Täuschung über die Art und den Umfang des Geschäfts oder die Verhältnisse des Geschäftsinhabers herbeizuführen" </a:t>
            </a:r>
            <a:r>
              <a:rPr lang="de-DE" sz="1600" dirty="0">
                <a:solidFill>
                  <a:schemeClr val="bg2"/>
                </a:solidFill>
              </a:rPr>
              <a:t>(§ 18 </a:t>
            </a:r>
            <a:r>
              <a:rPr lang="de-DE" sz="1600" dirty="0">
                <a:solidFill>
                  <a:schemeClr val="accent6">
                    <a:lumMod val="50000"/>
                  </a:schemeClr>
                </a:solidFill>
              </a:rPr>
              <a:t>Abs. 2 HGB).</a:t>
            </a:r>
          </a:p>
          <a:p>
            <a:pPr eaLnBrk="0" hangingPunct="0"/>
            <a:r>
              <a:rPr lang="de-DE" sz="1600" b="1" dirty="0" smtClean="0">
                <a:solidFill>
                  <a:schemeClr val="accent6">
                    <a:lumMod val="50000"/>
                  </a:schemeClr>
                </a:solidFill>
              </a:rPr>
              <a:t>Firmenausschließlichkeit</a:t>
            </a:r>
            <a:endParaRPr lang="de-DE" sz="1600" b="1" dirty="0">
              <a:solidFill>
                <a:schemeClr val="accent6">
                  <a:lumMod val="50000"/>
                </a:schemeClr>
              </a:solidFill>
            </a:endParaRPr>
          </a:p>
          <a:p>
            <a:pPr lvl="1" eaLnBrk="0" hangingPunct="0"/>
            <a:r>
              <a:rPr lang="de-DE" sz="1600" dirty="0">
                <a:solidFill>
                  <a:schemeClr val="accent6">
                    <a:lumMod val="50000"/>
                  </a:schemeClr>
                </a:solidFill>
              </a:rPr>
              <a:t>Jede Firma muss sich von anderen Firmen unterscheiden, die bereits im Handelsregister eingetragen sind und sich in derselben Gemeinde befinden (§ 30 Abs. 1 HGB).</a:t>
            </a:r>
          </a:p>
        </p:txBody>
      </p:sp>
      <p:sp>
        <p:nvSpPr>
          <p:cNvPr id="2586724" name="Rectangle 100"/>
          <p:cNvSpPr>
            <a:spLocks noChangeArrowheads="1"/>
          </p:cNvSpPr>
          <p:nvPr/>
        </p:nvSpPr>
        <p:spPr bwMode="auto">
          <a:xfrm>
            <a:off x="-4657725" y="13330238"/>
            <a:ext cx="174434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de-DE">
                <a:latin typeface="Arial" charset="0"/>
              </a:rPr>
              <a:t>Keine Firma hat demgegenüber die </a:t>
            </a:r>
            <a:r>
              <a:rPr lang="de-DE">
                <a:latin typeface="Arial" charset="0"/>
                <a:hlinkClick r:id="rId4" tooltip="Gesellschaft bürgerlichen Rechts"/>
              </a:rPr>
              <a:t>Gesellschaft bürgerlichen Rechts</a:t>
            </a:r>
            <a:r>
              <a:rPr lang="de-DE">
                <a:latin typeface="Arial" charset="0"/>
              </a:rPr>
              <a:t> (GbR), da sie keine Handelsgesellschaft ist</a:t>
            </a:r>
            <a:r>
              <a:rPr lang="de-DE" baseline="30000">
                <a:latin typeface="Arial" charset="0"/>
                <a:hlinkClick r:id="rId5"/>
              </a:rPr>
              <a:t>[4]</a:t>
            </a:r>
            <a:r>
              <a:rPr lang="de-DE">
                <a:latin typeface="Arial" charset="0"/>
              </a:rPr>
              <a:t>. Sie kann lediglich eine firmenähnliche sogenannte Geschäftsbezeichnung führen.</a:t>
            </a:r>
          </a:p>
          <a:p>
            <a:pPr eaLnBrk="0" hangingPunct="0"/>
            <a:r>
              <a:rPr lang="de-DE">
                <a:latin typeface="Arial" charset="0"/>
              </a:rPr>
              <a:t>Die gelegentlich noch anzutreffenden Rechtsformzusätze </a:t>
            </a:r>
            <a:r>
              <a:rPr lang="de-DE" i="1">
                <a:latin typeface="Arial" charset="0"/>
              </a:rPr>
              <a:t>gGmbH</a:t>
            </a:r>
            <a:r>
              <a:rPr lang="de-DE">
                <a:latin typeface="Arial" charset="0"/>
              </a:rPr>
              <a:t> und </a:t>
            </a:r>
            <a:r>
              <a:rPr lang="de-DE" i="1">
                <a:latin typeface="Arial" charset="0"/>
              </a:rPr>
              <a:t>gAG</a:t>
            </a:r>
            <a:r>
              <a:rPr lang="de-DE">
                <a:latin typeface="Arial" charset="0"/>
              </a:rPr>
              <a:t> stehen für </a:t>
            </a:r>
            <a:r>
              <a:rPr lang="de-DE">
                <a:latin typeface="Arial" charset="0"/>
                <a:hlinkClick r:id="rId6" tooltip="Gemeinnützige GmbH"/>
              </a:rPr>
              <a:t>Gemeinnützige GmbH</a:t>
            </a:r>
            <a:r>
              <a:rPr lang="de-DE">
                <a:latin typeface="Arial" charset="0"/>
              </a:rPr>
              <a:t> und </a:t>
            </a:r>
            <a:r>
              <a:rPr lang="de-DE">
                <a:latin typeface="Arial" charset="0"/>
                <a:hlinkClick r:id="rId7" tooltip="Gemeinnützige Aktiengesellschaft"/>
              </a:rPr>
              <a:t>gemeinnützige Aktiengesellschaft</a:t>
            </a:r>
            <a:r>
              <a:rPr lang="de-DE">
                <a:latin typeface="Arial" charset="0"/>
              </a:rPr>
              <a:t>. Sie sind nach neuerer Rechtsprechung</a:t>
            </a:r>
            <a:r>
              <a:rPr lang="de-DE" baseline="30000">
                <a:latin typeface="Arial" charset="0"/>
                <a:hlinkClick r:id="rId5"/>
              </a:rPr>
              <a:t>[5]</a:t>
            </a:r>
            <a:r>
              <a:rPr lang="de-DE">
                <a:latin typeface="Arial" charset="0"/>
              </a:rPr>
              <a:t> unzulässig, weil sie gegen den Grundsatz der Firmenwahrheit verstoßen.</a:t>
            </a:r>
          </a:p>
        </p:txBody>
      </p:sp>
      <p:pic>
        <p:nvPicPr>
          <p:cNvPr id="10" name="Picture 2" descr="http://img4.wikia.nocookie.net/__cb20130811215520/dragonsofatlantis/images/3/30/Symbol_Informati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92062" y="1567171"/>
            <a:ext cx="943753" cy="943753"/>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9" name="Abgerundetes Rechteck 8"/>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Definition</a:t>
            </a:r>
            <a:endParaRPr lang="de-DE" sz="2000" b="1" dirty="0">
              <a:solidFill>
                <a:schemeClr val="tx1"/>
              </a:solidFill>
            </a:endParaRPr>
          </a:p>
        </p:txBody>
      </p:sp>
      <p:sp>
        <p:nvSpPr>
          <p:cNvPr id="12" name="Textfeld 11"/>
          <p:cNvSpPr txBox="1"/>
          <p:nvPr/>
        </p:nvSpPr>
        <p:spPr>
          <a:xfrm>
            <a:off x="1624112" y="1510384"/>
            <a:ext cx="2875880" cy="461665"/>
          </a:xfrm>
          <a:prstGeom prst="rect">
            <a:avLst/>
          </a:prstGeom>
          <a:noFill/>
        </p:spPr>
        <p:txBody>
          <a:bodyPr wrap="square" rtlCol="0">
            <a:spAutoFit/>
          </a:bodyPr>
          <a:lstStyle/>
          <a:p>
            <a:r>
              <a:rPr lang="de-DE" sz="2400" b="1" dirty="0" smtClean="0"/>
              <a:t>Firmengrundsätze</a:t>
            </a:r>
            <a:endParaRPr lang="de-DE" sz="2400" b="1" dirty="0">
              <a:solidFill>
                <a:schemeClr val="tx2">
                  <a:lumMod val="1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1.1.2 Konzentrationsformen in der Wirtschaftsformen </a:t>
            </a:r>
            <a:r>
              <a:rPr lang="de-DE" sz="2800" b="1" dirty="0" smtClean="0">
                <a:solidFill>
                  <a:schemeClr val="accent4">
                    <a:lumMod val="25000"/>
                  </a:schemeClr>
                </a:solidFill>
              </a:rPr>
              <a:t>	</a:t>
            </a:r>
            <a:endParaRPr lang="de-DE" dirty="0"/>
          </a:p>
        </p:txBody>
      </p:sp>
      <p:sp>
        <p:nvSpPr>
          <p:cNvPr id="7" name="Textfeld 6"/>
          <p:cNvSpPr txBox="1"/>
          <p:nvPr/>
        </p:nvSpPr>
        <p:spPr>
          <a:xfrm>
            <a:off x="1624112" y="1510384"/>
            <a:ext cx="6548288" cy="461665"/>
          </a:xfrm>
          <a:prstGeom prst="rect">
            <a:avLst/>
          </a:prstGeom>
          <a:noFill/>
        </p:spPr>
        <p:txBody>
          <a:bodyPr wrap="square" rtlCol="0">
            <a:spAutoFit/>
          </a:bodyPr>
          <a:lstStyle/>
          <a:p>
            <a:r>
              <a:rPr lang="de-DE" sz="2400" b="1" dirty="0" smtClean="0"/>
              <a:t>Verbundene Unternehmen</a:t>
            </a:r>
            <a:endParaRPr lang="de-DE" sz="2400" b="1" dirty="0">
              <a:solidFill>
                <a:schemeClr val="tx2">
                  <a:lumMod val="10000"/>
                </a:schemeClr>
              </a:solidFill>
            </a:endParaRPr>
          </a:p>
        </p:txBody>
      </p:sp>
      <p:sp>
        <p:nvSpPr>
          <p:cNvPr id="8" name="Rectangle 2"/>
          <p:cNvSpPr txBox="1">
            <a:spLocks noChangeArrowheads="1"/>
          </p:cNvSpPr>
          <p:nvPr/>
        </p:nvSpPr>
        <p:spPr bwMode="auto">
          <a:xfrm>
            <a:off x="255896" y="1929499"/>
            <a:ext cx="8856662" cy="576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buFont typeface="Wingdings" pitchFamily="2" charset="2"/>
              <a:buNone/>
            </a:pPr>
            <a:endParaRPr lang="de-DE" sz="800" kern="0" dirty="0" smtClean="0"/>
          </a:p>
          <a:p>
            <a:pPr lvl="1">
              <a:buFont typeface="Wingdings" pitchFamily="2" charset="2"/>
              <a:buNone/>
            </a:pPr>
            <a:r>
              <a:rPr lang="de-DE" sz="2000" b="1" kern="0" dirty="0">
                <a:solidFill>
                  <a:schemeClr val="accent6">
                    <a:lumMod val="50000"/>
                  </a:schemeClr>
                </a:solidFill>
                <a:effectLst/>
              </a:rPr>
              <a:t>	Sie entstehen durch kapitalmäßige, personelle </a:t>
            </a:r>
            <a:r>
              <a:rPr lang="de-DE" sz="2000" b="1" kern="0" dirty="0" smtClean="0">
                <a:solidFill>
                  <a:schemeClr val="accent6">
                    <a:lumMod val="50000"/>
                  </a:schemeClr>
                </a:solidFill>
                <a:effectLst/>
              </a:rPr>
              <a:t>Verflechtungen </a:t>
            </a:r>
            <a:r>
              <a:rPr lang="de-DE" sz="2000" b="1" kern="0" dirty="0">
                <a:solidFill>
                  <a:schemeClr val="accent6">
                    <a:lumMod val="50000"/>
                  </a:schemeClr>
                </a:solidFill>
                <a:effectLst/>
              </a:rPr>
              <a:t>oder per Unternehmensverträge, die Unternehmen bleiben rechtlich selbständig, unterstehen jedoch einer Leitung</a:t>
            </a:r>
            <a:r>
              <a:rPr lang="de-DE" sz="2000" b="1" kern="0" dirty="0" smtClean="0">
                <a:solidFill>
                  <a:schemeClr val="accent6">
                    <a:lumMod val="50000"/>
                  </a:schemeClr>
                </a:solidFill>
                <a:effectLst/>
              </a:rPr>
              <a:t>.</a:t>
            </a:r>
          </a:p>
          <a:p>
            <a:pPr lvl="1">
              <a:buFont typeface="Wingdings" pitchFamily="2" charset="2"/>
              <a:buNone/>
            </a:pPr>
            <a:endParaRPr lang="de-DE" sz="2000" b="1" kern="0" dirty="0">
              <a:solidFill>
                <a:schemeClr val="accent6">
                  <a:lumMod val="50000"/>
                </a:schemeClr>
              </a:solidFill>
              <a:effectLst/>
            </a:endParaRPr>
          </a:p>
          <a:p>
            <a:pPr lvl="1"/>
            <a:r>
              <a:rPr lang="de-DE" sz="2000" b="1" kern="0" dirty="0">
                <a:solidFill>
                  <a:schemeClr val="accent6">
                    <a:lumMod val="50000"/>
                  </a:schemeClr>
                </a:solidFill>
                <a:effectLst/>
              </a:rPr>
              <a:t>GmbH, durch Stammteile verbunden</a:t>
            </a:r>
          </a:p>
          <a:p>
            <a:pPr lvl="1">
              <a:buFont typeface="Wingdings" pitchFamily="2" charset="2"/>
              <a:buNone/>
            </a:pPr>
            <a:endParaRPr lang="de-DE" sz="2000" b="1" kern="0" dirty="0">
              <a:solidFill>
                <a:schemeClr val="accent6">
                  <a:lumMod val="50000"/>
                </a:schemeClr>
              </a:solidFill>
              <a:effectLst/>
            </a:endParaRPr>
          </a:p>
          <a:p>
            <a:pPr lvl="1"/>
            <a:r>
              <a:rPr lang="de-DE" sz="2000" b="1" kern="0" dirty="0">
                <a:solidFill>
                  <a:schemeClr val="accent6">
                    <a:lumMod val="50000"/>
                  </a:schemeClr>
                </a:solidFill>
                <a:effectLst/>
              </a:rPr>
              <a:t>GmbH &amp; Co (KG), durch Einlage verbunden</a:t>
            </a:r>
          </a:p>
          <a:p>
            <a:pPr lvl="1">
              <a:buFont typeface="Wingdings" pitchFamily="2" charset="2"/>
              <a:buNone/>
            </a:pPr>
            <a:endParaRPr lang="de-DE" sz="2000" b="1" kern="0" dirty="0">
              <a:solidFill>
                <a:schemeClr val="accent6">
                  <a:lumMod val="50000"/>
                </a:schemeClr>
              </a:solidFill>
              <a:effectLst/>
            </a:endParaRPr>
          </a:p>
          <a:p>
            <a:pPr lvl="1"/>
            <a:r>
              <a:rPr lang="de-DE" sz="2000" b="1" kern="0" dirty="0" smtClean="0">
                <a:solidFill>
                  <a:schemeClr val="accent6">
                    <a:lumMod val="50000"/>
                  </a:schemeClr>
                </a:solidFill>
                <a:effectLst/>
              </a:rPr>
              <a:t>Konzern</a:t>
            </a:r>
            <a:endParaRPr lang="de-DE" sz="2000" b="1" kern="0" dirty="0">
              <a:solidFill>
                <a:schemeClr val="accent6">
                  <a:lumMod val="50000"/>
                </a:schemeClr>
              </a:solidFill>
              <a:effectLst/>
              <a:sym typeface="Wingdings" pitchFamily="2" charset="2"/>
            </a:endParaRPr>
          </a:p>
          <a:p>
            <a:pPr lvl="3"/>
            <a:r>
              <a:rPr lang="de-DE" b="1" kern="0" dirty="0" smtClean="0">
                <a:solidFill>
                  <a:schemeClr val="accent6">
                    <a:lumMod val="50000"/>
                  </a:schemeClr>
                </a:solidFill>
                <a:effectLst/>
                <a:sym typeface="Wingdings" pitchFamily="2" charset="2"/>
              </a:rPr>
              <a:t>		Unterordnungskonzern</a:t>
            </a:r>
            <a:endParaRPr lang="de-DE" b="1" kern="0" dirty="0">
              <a:solidFill>
                <a:schemeClr val="accent6">
                  <a:lumMod val="50000"/>
                </a:schemeClr>
              </a:solidFill>
              <a:effectLst/>
              <a:sym typeface="Wingdings" pitchFamily="2" charset="2"/>
            </a:endParaRPr>
          </a:p>
          <a:p>
            <a:pPr lvl="3"/>
            <a:r>
              <a:rPr lang="de-DE" b="1" kern="0" dirty="0" smtClean="0">
                <a:solidFill>
                  <a:schemeClr val="accent6">
                    <a:lumMod val="50000"/>
                  </a:schemeClr>
                </a:solidFill>
                <a:effectLst/>
                <a:sym typeface="Wingdings" pitchFamily="2" charset="2"/>
              </a:rPr>
              <a:t>		Gleichordnungskonzern</a:t>
            </a:r>
            <a:endParaRPr lang="de-DE" b="1" kern="0" dirty="0">
              <a:solidFill>
                <a:schemeClr val="accent6">
                  <a:lumMod val="50000"/>
                </a:schemeClr>
              </a:solidFill>
              <a:effectLst/>
              <a:sym typeface="Wingdings" pitchFamily="2" charset="2"/>
            </a:endParaRPr>
          </a:p>
        </p:txBody>
      </p:sp>
      <p:pic>
        <p:nvPicPr>
          <p:cNvPr id="9" name="Picture 2" descr="http://img4.wikia.nocookie.net/__cb20130811215520/dragonsofatlantis/images/3/30/Symbol_Inform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121" y="853858"/>
            <a:ext cx="1351006" cy="1351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0998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1.1.2 Konzentrationsformen in der Wirtschaftsformen </a:t>
            </a:r>
            <a:r>
              <a:rPr lang="de-DE" sz="2800" b="1" dirty="0" smtClean="0">
                <a:solidFill>
                  <a:schemeClr val="accent4">
                    <a:lumMod val="25000"/>
                  </a:schemeClr>
                </a:solidFill>
              </a:rPr>
              <a:t>	</a:t>
            </a:r>
            <a:endParaRPr lang="de-DE" dirty="0"/>
          </a:p>
        </p:txBody>
      </p:sp>
      <p:sp>
        <p:nvSpPr>
          <p:cNvPr id="7" name="Textfeld 6"/>
          <p:cNvSpPr txBox="1"/>
          <p:nvPr/>
        </p:nvSpPr>
        <p:spPr>
          <a:xfrm>
            <a:off x="1624112" y="1510384"/>
            <a:ext cx="6548288" cy="461665"/>
          </a:xfrm>
          <a:prstGeom prst="rect">
            <a:avLst/>
          </a:prstGeom>
          <a:noFill/>
        </p:spPr>
        <p:txBody>
          <a:bodyPr wrap="square" rtlCol="0">
            <a:spAutoFit/>
          </a:bodyPr>
          <a:lstStyle/>
          <a:p>
            <a:r>
              <a:rPr lang="de-DE" sz="2400" b="1" dirty="0" smtClean="0"/>
              <a:t>Verbundene Unternehmen</a:t>
            </a:r>
            <a:endParaRPr lang="de-DE" sz="2400" b="1" dirty="0">
              <a:solidFill>
                <a:schemeClr val="tx2">
                  <a:lumMod val="10000"/>
                </a:schemeClr>
              </a:solidFill>
            </a:endParaRPr>
          </a:p>
        </p:txBody>
      </p:sp>
      <p:sp>
        <p:nvSpPr>
          <p:cNvPr id="2" name="Rechteck 1"/>
          <p:cNvSpPr/>
          <p:nvPr/>
        </p:nvSpPr>
        <p:spPr>
          <a:xfrm>
            <a:off x="-32579" y="2060848"/>
            <a:ext cx="8784976" cy="4635115"/>
          </a:xfrm>
          <a:prstGeom prst="rect">
            <a:avLst/>
          </a:prstGeom>
        </p:spPr>
        <p:txBody>
          <a:bodyPr wrap="square">
            <a:spAutoFit/>
          </a:bodyPr>
          <a:lstStyle/>
          <a:p>
            <a:pPr lvl="1">
              <a:lnSpc>
                <a:spcPct val="90000"/>
              </a:lnSpc>
            </a:pPr>
            <a:r>
              <a:rPr lang="de-DE" sz="2800" b="1" kern="0" dirty="0">
                <a:solidFill>
                  <a:schemeClr val="accent6">
                    <a:lumMod val="50000"/>
                  </a:schemeClr>
                </a:solidFill>
                <a:latin typeface="+mn-lt"/>
              </a:rPr>
              <a:t>Beteiligungsstufen: </a:t>
            </a:r>
          </a:p>
          <a:p>
            <a:pPr lvl="1">
              <a:lnSpc>
                <a:spcPct val="90000"/>
              </a:lnSpc>
              <a:buFont typeface="Wingdings" pitchFamily="2" charset="2"/>
              <a:buNone/>
            </a:pPr>
            <a:endParaRPr lang="de-DE" sz="2000" b="1" kern="0" dirty="0">
              <a:solidFill>
                <a:schemeClr val="accent6">
                  <a:lumMod val="50000"/>
                </a:schemeClr>
              </a:solidFill>
              <a:latin typeface="+mn-lt"/>
            </a:endParaRPr>
          </a:p>
          <a:p>
            <a:pPr lvl="2">
              <a:lnSpc>
                <a:spcPct val="90000"/>
              </a:lnSpc>
            </a:pPr>
            <a:r>
              <a:rPr lang="de-DE" sz="2000" b="1" kern="0" dirty="0">
                <a:solidFill>
                  <a:schemeClr val="accent6">
                    <a:lumMod val="50000"/>
                  </a:schemeClr>
                </a:solidFill>
                <a:latin typeface="+mn-lt"/>
              </a:rPr>
              <a:t>Anteil unter 25%: Noch keine Beteiligung </a:t>
            </a:r>
            <a:br>
              <a:rPr lang="de-DE" sz="2000" b="1" kern="0" dirty="0">
                <a:solidFill>
                  <a:schemeClr val="accent6">
                    <a:lumMod val="50000"/>
                  </a:schemeClr>
                </a:solidFill>
                <a:latin typeface="+mn-lt"/>
              </a:rPr>
            </a:br>
            <a:endParaRPr lang="de-DE" sz="2000" b="1" kern="0" dirty="0">
              <a:solidFill>
                <a:schemeClr val="accent6">
                  <a:lumMod val="50000"/>
                </a:schemeClr>
              </a:solidFill>
              <a:latin typeface="+mn-lt"/>
            </a:endParaRPr>
          </a:p>
          <a:p>
            <a:pPr lvl="2">
              <a:lnSpc>
                <a:spcPct val="90000"/>
              </a:lnSpc>
            </a:pPr>
            <a:r>
              <a:rPr lang="de-DE" sz="2000" b="1" kern="0" dirty="0">
                <a:solidFill>
                  <a:schemeClr val="accent6">
                    <a:lumMod val="50000"/>
                  </a:schemeClr>
                </a:solidFill>
                <a:latin typeface="+mn-lt"/>
              </a:rPr>
              <a:t>Anteil = 25%: Einfache Minderheitenbeteiligung </a:t>
            </a:r>
            <a:br>
              <a:rPr lang="de-DE" sz="2000" b="1" kern="0" dirty="0">
                <a:solidFill>
                  <a:schemeClr val="accent6">
                    <a:lumMod val="50000"/>
                  </a:schemeClr>
                </a:solidFill>
                <a:latin typeface="+mn-lt"/>
              </a:rPr>
            </a:br>
            <a:endParaRPr lang="de-DE" sz="2000" b="1" kern="0" dirty="0">
              <a:solidFill>
                <a:schemeClr val="accent6">
                  <a:lumMod val="50000"/>
                </a:schemeClr>
              </a:solidFill>
              <a:latin typeface="+mn-lt"/>
            </a:endParaRPr>
          </a:p>
          <a:p>
            <a:pPr lvl="2">
              <a:lnSpc>
                <a:spcPct val="90000"/>
              </a:lnSpc>
            </a:pPr>
            <a:r>
              <a:rPr lang="de-DE" sz="2000" b="1" kern="0" dirty="0">
                <a:solidFill>
                  <a:schemeClr val="accent6">
                    <a:lumMod val="50000"/>
                  </a:schemeClr>
                </a:solidFill>
                <a:latin typeface="+mn-lt"/>
              </a:rPr>
              <a:t>Anteil 25,1 - 50%: Qualifizierte Minderheitsbeteiligung (Sperrminorität) </a:t>
            </a:r>
            <a:br>
              <a:rPr lang="de-DE" sz="2000" b="1" kern="0" dirty="0">
                <a:solidFill>
                  <a:schemeClr val="accent6">
                    <a:lumMod val="50000"/>
                  </a:schemeClr>
                </a:solidFill>
                <a:latin typeface="+mn-lt"/>
              </a:rPr>
            </a:br>
            <a:endParaRPr lang="de-DE" sz="2000" b="1" kern="0" dirty="0">
              <a:solidFill>
                <a:schemeClr val="accent6">
                  <a:lumMod val="50000"/>
                </a:schemeClr>
              </a:solidFill>
              <a:latin typeface="+mn-lt"/>
            </a:endParaRPr>
          </a:p>
          <a:p>
            <a:pPr lvl="2">
              <a:lnSpc>
                <a:spcPct val="90000"/>
              </a:lnSpc>
            </a:pPr>
            <a:r>
              <a:rPr lang="de-DE" sz="2000" b="1" kern="0" dirty="0">
                <a:solidFill>
                  <a:schemeClr val="accent6">
                    <a:lumMod val="50000"/>
                  </a:schemeClr>
                </a:solidFill>
                <a:latin typeface="+mn-lt"/>
              </a:rPr>
              <a:t>Anteil 50,1 - 74,9%: Einfache Mehrheitsbeteiligung (ermöglicht Beherrschung einer AG) </a:t>
            </a:r>
            <a:br>
              <a:rPr lang="de-DE" sz="2000" b="1" kern="0" dirty="0">
                <a:solidFill>
                  <a:schemeClr val="accent6">
                    <a:lumMod val="50000"/>
                  </a:schemeClr>
                </a:solidFill>
                <a:latin typeface="+mn-lt"/>
              </a:rPr>
            </a:br>
            <a:endParaRPr lang="de-DE" sz="2000" b="1" kern="0" dirty="0">
              <a:solidFill>
                <a:schemeClr val="accent6">
                  <a:lumMod val="50000"/>
                </a:schemeClr>
              </a:solidFill>
              <a:latin typeface="+mn-lt"/>
            </a:endParaRPr>
          </a:p>
          <a:p>
            <a:pPr lvl="2">
              <a:lnSpc>
                <a:spcPct val="90000"/>
              </a:lnSpc>
            </a:pPr>
            <a:r>
              <a:rPr lang="de-DE" sz="2000" b="1" kern="0" dirty="0">
                <a:solidFill>
                  <a:schemeClr val="accent6">
                    <a:lumMod val="50000"/>
                  </a:schemeClr>
                </a:solidFill>
                <a:latin typeface="+mn-lt"/>
              </a:rPr>
              <a:t>Anteil 75 - 100%: Qualifizierte Mehrheitsbeteiligung </a:t>
            </a:r>
            <a:br>
              <a:rPr lang="de-DE" sz="2000" b="1" kern="0" dirty="0">
                <a:solidFill>
                  <a:schemeClr val="accent6">
                    <a:lumMod val="50000"/>
                  </a:schemeClr>
                </a:solidFill>
                <a:latin typeface="+mn-lt"/>
              </a:rPr>
            </a:br>
            <a:endParaRPr lang="de-DE" sz="2000" b="1" kern="0" dirty="0">
              <a:solidFill>
                <a:schemeClr val="accent6">
                  <a:lumMod val="50000"/>
                </a:schemeClr>
              </a:solidFill>
              <a:latin typeface="+mn-lt"/>
            </a:endParaRPr>
          </a:p>
          <a:p>
            <a:pPr lvl="2">
              <a:lnSpc>
                <a:spcPct val="90000"/>
              </a:lnSpc>
            </a:pPr>
            <a:r>
              <a:rPr lang="de-DE" sz="2000" b="1" kern="0" dirty="0">
                <a:solidFill>
                  <a:schemeClr val="accent6">
                    <a:lumMod val="50000"/>
                  </a:schemeClr>
                </a:solidFill>
                <a:latin typeface="+mn-lt"/>
              </a:rPr>
              <a:t>Anteil über 95%: Ermöglicht Eingliederung </a:t>
            </a:r>
            <a:br>
              <a:rPr lang="de-DE" sz="2000" b="1" kern="0" dirty="0">
                <a:solidFill>
                  <a:schemeClr val="accent6">
                    <a:lumMod val="50000"/>
                  </a:schemeClr>
                </a:solidFill>
                <a:latin typeface="+mn-lt"/>
              </a:rPr>
            </a:br>
            <a:endParaRPr lang="de-DE" sz="2000" b="1" kern="0" dirty="0">
              <a:solidFill>
                <a:schemeClr val="accent6">
                  <a:lumMod val="50000"/>
                </a:schemeClr>
              </a:solidFill>
              <a:latin typeface="+mn-lt"/>
            </a:endParaRPr>
          </a:p>
          <a:p>
            <a:pPr lvl="2">
              <a:lnSpc>
                <a:spcPct val="90000"/>
              </a:lnSpc>
            </a:pPr>
            <a:r>
              <a:rPr lang="de-DE" sz="2000" b="1" kern="0" dirty="0">
                <a:solidFill>
                  <a:schemeClr val="accent6">
                    <a:lumMod val="50000"/>
                  </a:schemeClr>
                </a:solidFill>
                <a:latin typeface="+mn-lt"/>
              </a:rPr>
              <a:t>Anteil = 100%: Totalbeteiligung (vollständige Beherrschung) </a:t>
            </a:r>
          </a:p>
        </p:txBody>
      </p:sp>
      <p:pic>
        <p:nvPicPr>
          <p:cNvPr id="9" name="Picture 2" descr="http://img4.wikia.nocookie.net/__cb20130811215520/dragonsofatlantis/images/3/30/Symbol_Inform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121" y="853858"/>
            <a:ext cx="1351006" cy="1351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0768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1.1.2 Konzentrationsformen in der Wirtschaftsformen </a:t>
            </a:r>
            <a:r>
              <a:rPr lang="de-DE" sz="2800" b="1" dirty="0" smtClean="0">
                <a:solidFill>
                  <a:schemeClr val="accent4">
                    <a:lumMod val="25000"/>
                  </a:schemeClr>
                </a:solidFill>
              </a:rPr>
              <a:t>	</a:t>
            </a:r>
            <a:endParaRPr lang="de-DE" dirty="0"/>
          </a:p>
        </p:txBody>
      </p:sp>
      <p:sp>
        <p:nvSpPr>
          <p:cNvPr id="7" name="Textfeld 6"/>
          <p:cNvSpPr txBox="1"/>
          <p:nvPr/>
        </p:nvSpPr>
        <p:spPr>
          <a:xfrm>
            <a:off x="1624112" y="1510384"/>
            <a:ext cx="6548288" cy="461665"/>
          </a:xfrm>
          <a:prstGeom prst="rect">
            <a:avLst/>
          </a:prstGeom>
          <a:noFill/>
        </p:spPr>
        <p:txBody>
          <a:bodyPr wrap="square" rtlCol="0">
            <a:spAutoFit/>
          </a:bodyPr>
          <a:lstStyle/>
          <a:p>
            <a:r>
              <a:rPr lang="de-DE" sz="2400" b="1" dirty="0" smtClean="0"/>
              <a:t>Verbundene Unternehmen</a:t>
            </a:r>
            <a:endParaRPr lang="de-DE" sz="2400" b="1" dirty="0">
              <a:solidFill>
                <a:schemeClr val="tx2">
                  <a:lumMod val="10000"/>
                </a:schemeClr>
              </a:solidFill>
            </a:endParaRPr>
          </a:p>
        </p:txBody>
      </p:sp>
      <p:sp>
        <p:nvSpPr>
          <p:cNvPr id="3" name="Rechteck 2"/>
          <p:cNvSpPr/>
          <p:nvPr/>
        </p:nvSpPr>
        <p:spPr>
          <a:xfrm>
            <a:off x="31815" y="2420888"/>
            <a:ext cx="8640960" cy="3305520"/>
          </a:xfrm>
          <a:prstGeom prst="rect">
            <a:avLst/>
          </a:prstGeom>
        </p:spPr>
        <p:txBody>
          <a:bodyPr wrap="square">
            <a:spAutoFit/>
          </a:bodyPr>
          <a:lstStyle/>
          <a:p>
            <a:pPr lvl="1" algn="just">
              <a:lnSpc>
                <a:spcPct val="90000"/>
              </a:lnSpc>
            </a:pPr>
            <a:r>
              <a:rPr lang="de-DE" sz="2800" b="1" kern="0" dirty="0">
                <a:solidFill>
                  <a:schemeClr val="accent6">
                    <a:lumMod val="50000"/>
                  </a:schemeClr>
                </a:solidFill>
                <a:latin typeface="+mn-lt"/>
              </a:rPr>
              <a:t>Wechselseitig beteiligte Unternehmen</a:t>
            </a:r>
          </a:p>
          <a:p>
            <a:pPr lvl="1" algn="just">
              <a:lnSpc>
                <a:spcPct val="90000"/>
              </a:lnSpc>
              <a:buFont typeface="Wingdings" pitchFamily="2" charset="2"/>
              <a:buNone/>
            </a:pPr>
            <a:endParaRPr lang="de-DE" sz="800" b="1" kern="0" dirty="0">
              <a:solidFill>
                <a:schemeClr val="accent6">
                  <a:lumMod val="50000"/>
                </a:schemeClr>
              </a:solidFill>
              <a:latin typeface="+mn-lt"/>
            </a:endParaRPr>
          </a:p>
          <a:p>
            <a:pPr lvl="1" algn="just">
              <a:lnSpc>
                <a:spcPct val="90000"/>
              </a:lnSpc>
              <a:buFont typeface="Wingdings" pitchFamily="2" charset="2"/>
              <a:buNone/>
            </a:pPr>
            <a:r>
              <a:rPr lang="de-DE" sz="2000" b="1" kern="0" dirty="0">
                <a:solidFill>
                  <a:schemeClr val="accent6">
                    <a:lumMod val="50000"/>
                  </a:schemeClr>
                </a:solidFill>
                <a:latin typeface="+mn-lt"/>
              </a:rPr>
              <a:t>	Die Unternehmen bleiben rechtlich Selbständig, ihre Wirtschaftliche Selbständigkeit wird durch den Einfluss der Kapitalanteilgeber beeinflusst.</a:t>
            </a:r>
          </a:p>
          <a:p>
            <a:pPr lvl="1" algn="just">
              <a:lnSpc>
                <a:spcPct val="90000"/>
              </a:lnSpc>
              <a:buFont typeface="Wingdings" pitchFamily="2" charset="2"/>
              <a:buNone/>
            </a:pPr>
            <a:endParaRPr lang="de-DE" sz="2000" b="1" kern="0" dirty="0" smtClean="0">
              <a:solidFill>
                <a:schemeClr val="accent6">
                  <a:lumMod val="50000"/>
                </a:schemeClr>
              </a:solidFill>
              <a:latin typeface="+mn-lt"/>
            </a:endParaRPr>
          </a:p>
          <a:p>
            <a:pPr lvl="1" algn="just">
              <a:lnSpc>
                <a:spcPct val="90000"/>
              </a:lnSpc>
              <a:buFont typeface="Wingdings" pitchFamily="2" charset="2"/>
              <a:buNone/>
            </a:pPr>
            <a:endParaRPr lang="de-DE" sz="2000" b="1" kern="0" dirty="0">
              <a:solidFill>
                <a:schemeClr val="accent6">
                  <a:lumMod val="50000"/>
                </a:schemeClr>
              </a:solidFill>
              <a:latin typeface="+mn-lt"/>
            </a:endParaRPr>
          </a:p>
          <a:p>
            <a:pPr lvl="1" algn="just">
              <a:lnSpc>
                <a:spcPct val="90000"/>
              </a:lnSpc>
            </a:pPr>
            <a:r>
              <a:rPr lang="de-DE" sz="2800" b="1" kern="0" dirty="0">
                <a:solidFill>
                  <a:schemeClr val="accent6">
                    <a:lumMod val="50000"/>
                  </a:schemeClr>
                </a:solidFill>
                <a:latin typeface="+mn-lt"/>
              </a:rPr>
              <a:t>Durch Vertrag verbundene </a:t>
            </a:r>
            <a:r>
              <a:rPr lang="de-DE" sz="2800" b="1" kern="0" dirty="0" smtClean="0">
                <a:solidFill>
                  <a:schemeClr val="accent6">
                    <a:lumMod val="50000"/>
                  </a:schemeClr>
                </a:solidFill>
                <a:latin typeface="+mn-lt"/>
              </a:rPr>
              <a:t>Unternehmen</a:t>
            </a:r>
          </a:p>
          <a:p>
            <a:pPr lvl="1" algn="just">
              <a:lnSpc>
                <a:spcPct val="90000"/>
              </a:lnSpc>
            </a:pPr>
            <a:endParaRPr lang="de-DE" sz="800" b="1" kern="0" dirty="0">
              <a:solidFill>
                <a:schemeClr val="accent6">
                  <a:lumMod val="50000"/>
                </a:schemeClr>
              </a:solidFill>
              <a:latin typeface="+mn-lt"/>
            </a:endParaRPr>
          </a:p>
          <a:p>
            <a:pPr lvl="1" algn="just">
              <a:lnSpc>
                <a:spcPct val="90000"/>
              </a:lnSpc>
              <a:buFont typeface="Wingdings" pitchFamily="2" charset="2"/>
              <a:buNone/>
            </a:pPr>
            <a:r>
              <a:rPr lang="de-DE" sz="2000" b="1" kern="0" dirty="0">
                <a:solidFill>
                  <a:schemeClr val="accent6">
                    <a:lumMod val="50000"/>
                  </a:schemeClr>
                </a:solidFill>
                <a:latin typeface="+mn-lt"/>
                <a:sym typeface="Wingdings" pitchFamily="2" charset="2"/>
              </a:rPr>
              <a:t>	neben Beherrschungsverträgen können auch Gewinnabführungs-, Gewinngemeinschafts-, Teilgewinnabführungs-, Betriebspacht- oder Betriebsüberlassungsverträge abgeschlossen werden.</a:t>
            </a:r>
            <a:endParaRPr lang="de-DE" sz="2000" b="1" kern="0" dirty="0">
              <a:solidFill>
                <a:schemeClr val="accent6">
                  <a:lumMod val="50000"/>
                </a:schemeClr>
              </a:solidFill>
              <a:latin typeface="+mn-lt"/>
            </a:endParaRPr>
          </a:p>
        </p:txBody>
      </p:sp>
      <p:pic>
        <p:nvPicPr>
          <p:cNvPr id="8" name="Picture 2" descr="http://img4.wikia.nocookie.net/__cb20130811215520/dragonsofatlantis/images/3/30/Symbol_Inform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121" y="853858"/>
            <a:ext cx="1351006" cy="1351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665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1.1.2 Konzentrationsformen in der Wirtschaftsformen </a:t>
            </a:r>
            <a:r>
              <a:rPr lang="de-DE" sz="2800" b="1" dirty="0" smtClean="0">
                <a:solidFill>
                  <a:schemeClr val="accent4">
                    <a:lumMod val="25000"/>
                  </a:schemeClr>
                </a:solidFill>
              </a:rPr>
              <a:t>	</a:t>
            </a:r>
            <a:endParaRPr lang="de-DE" dirty="0"/>
          </a:p>
        </p:txBody>
      </p:sp>
      <p:sp>
        <p:nvSpPr>
          <p:cNvPr id="7" name="Textfeld 6"/>
          <p:cNvSpPr txBox="1"/>
          <p:nvPr/>
        </p:nvSpPr>
        <p:spPr>
          <a:xfrm>
            <a:off x="1624112" y="1510384"/>
            <a:ext cx="6548288" cy="461665"/>
          </a:xfrm>
          <a:prstGeom prst="rect">
            <a:avLst/>
          </a:prstGeom>
          <a:noFill/>
        </p:spPr>
        <p:txBody>
          <a:bodyPr wrap="square" rtlCol="0">
            <a:spAutoFit/>
          </a:bodyPr>
          <a:lstStyle/>
          <a:p>
            <a:r>
              <a:rPr lang="de-DE" sz="2400" b="1" dirty="0" smtClean="0"/>
              <a:t>Vereinigte Unternehmen</a:t>
            </a:r>
            <a:endParaRPr lang="de-DE" sz="2400" b="1" dirty="0">
              <a:solidFill>
                <a:schemeClr val="tx2">
                  <a:lumMod val="10000"/>
                </a:schemeClr>
              </a:solidFill>
            </a:endParaRPr>
          </a:p>
        </p:txBody>
      </p:sp>
      <p:sp>
        <p:nvSpPr>
          <p:cNvPr id="8" name="Rectangle 2"/>
          <p:cNvSpPr txBox="1">
            <a:spLocks noChangeArrowheads="1"/>
          </p:cNvSpPr>
          <p:nvPr/>
        </p:nvSpPr>
        <p:spPr bwMode="auto">
          <a:xfrm>
            <a:off x="0" y="1742581"/>
            <a:ext cx="8856662" cy="576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nSpc>
                <a:spcPct val="80000"/>
              </a:lnSpc>
              <a:buFont typeface="Wingdings" pitchFamily="2" charset="2"/>
              <a:buNone/>
            </a:pPr>
            <a:endParaRPr lang="de-DE" sz="700" kern="0" dirty="0" smtClean="0"/>
          </a:p>
          <a:p>
            <a:pPr lvl="1">
              <a:lnSpc>
                <a:spcPct val="80000"/>
              </a:lnSpc>
              <a:buFont typeface="Wingdings" pitchFamily="2" charset="2"/>
              <a:buNone/>
            </a:pPr>
            <a:endParaRPr lang="de-DE" sz="1000" b="1" kern="0" dirty="0">
              <a:sym typeface="Wingdings" pitchFamily="2" charset="2"/>
            </a:endParaRPr>
          </a:p>
          <a:p>
            <a:pPr lvl="1">
              <a:lnSpc>
                <a:spcPct val="80000"/>
              </a:lnSpc>
              <a:buFont typeface="Wingdings" pitchFamily="2" charset="2"/>
              <a:buNone/>
            </a:pPr>
            <a:r>
              <a:rPr lang="de-DE" sz="2000" b="1" kern="0" dirty="0" smtClean="0">
                <a:solidFill>
                  <a:schemeClr val="accent6">
                    <a:lumMod val="50000"/>
                  </a:schemeClr>
                </a:solidFill>
                <a:effectLst/>
                <a:sym typeface="Wingdings" pitchFamily="2" charset="2"/>
              </a:rPr>
              <a:t>	Vereinigte </a:t>
            </a:r>
            <a:r>
              <a:rPr lang="de-DE" sz="2000" b="1" kern="0" dirty="0">
                <a:solidFill>
                  <a:schemeClr val="accent6">
                    <a:lumMod val="50000"/>
                  </a:schemeClr>
                </a:solidFill>
                <a:effectLst/>
                <a:sym typeface="Wingdings" pitchFamily="2" charset="2"/>
              </a:rPr>
              <a:t>Unternehmen (Trust) ist ein Zusammenschluss </a:t>
            </a:r>
            <a:r>
              <a:rPr lang="de-DE" sz="2000" b="1" kern="0" dirty="0" smtClean="0">
                <a:solidFill>
                  <a:schemeClr val="accent6">
                    <a:lumMod val="50000"/>
                  </a:schemeClr>
                </a:solidFill>
                <a:effectLst/>
                <a:sym typeface="Wingdings" pitchFamily="2" charset="2"/>
              </a:rPr>
              <a:t>von Unternehmen </a:t>
            </a:r>
            <a:r>
              <a:rPr lang="de-DE" sz="2000" b="1" kern="0" dirty="0">
                <a:solidFill>
                  <a:schemeClr val="accent6">
                    <a:lumMod val="50000"/>
                  </a:schemeClr>
                </a:solidFill>
                <a:effectLst/>
                <a:sym typeface="Wingdings" pitchFamily="2" charset="2"/>
              </a:rPr>
              <a:t>die ihre rechtliche und wirtschaftliche Selbständigkeit aufgeben.</a:t>
            </a:r>
          </a:p>
          <a:p>
            <a:pPr lvl="1">
              <a:lnSpc>
                <a:spcPct val="80000"/>
              </a:lnSpc>
              <a:buFont typeface="Wingdings" pitchFamily="2" charset="2"/>
              <a:buNone/>
            </a:pPr>
            <a:r>
              <a:rPr lang="de-DE" sz="2000" b="1" kern="0" dirty="0">
                <a:solidFill>
                  <a:schemeClr val="accent6">
                    <a:lumMod val="50000"/>
                  </a:schemeClr>
                </a:solidFill>
                <a:effectLst/>
                <a:sym typeface="Wingdings" pitchFamily="2" charset="2"/>
              </a:rPr>
              <a:t>	Beide Unternehmen werden durch Fusion ein neues Unternehmen.</a:t>
            </a:r>
          </a:p>
          <a:p>
            <a:pPr lvl="1">
              <a:lnSpc>
                <a:spcPct val="80000"/>
              </a:lnSpc>
              <a:buFont typeface="Wingdings" pitchFamily="2" charset="2"/>
              <a:buNone/>
            </a:pPr>
            <a:r>
              <a:rPr lang="de-DE" sz="2000" b="1" kern="0" dirty="0">
                <a:solidFill>
                  <a:schemeClr val="accent6">
                    <a:lumMod val="50000"/>
                  </a:schemeClr>
                </a:solidFill>
                <a:effectLst/>
                <a:sym typeface="Wingdings" pitchFamily="2" charset="2"/>
              </a:rPr>
              <a:t> </a:t>
            </a:r>
          </a:p>
          <a:p>
            <a:pPr marL="457200" lvl="1" indent="0">
              <a:lnSpc>
                <a:spcPct val="80000"/>
              </a:lnSpc>
              <a:buNone/>
            </a:pPr>
            <a:r>
              <a:rPr lang="de-DE" b="1" kern="0" dirty="0">
                <a:solidFill>
                  <a:schemeClr val="accent6">
                    <a:lumMod val="50000"/>
                  </a:schemeClr>
                </a:solidFill>
                <a:effectLst/>
              </a:rPr>
              <a:t>Verschmelzung durch Aufnahme</a:t>
            </a:r>
          </a:p>
          <a:p>
            <a:pPr lvl="1">
              <a:lnSpc>
                <a:spcPct val="80000"/>
              </a:lnSpc>
              <a:buFont typeface="Wingdings" pitchFamily="2" charset="2"/>
              <a:buNone/>
            </a:pPr>
            <a:r>
              <a:rPr lang="de-DE" sz="2000" b="1" kern="0" dirty="0">
                <a:solidFill>
                  <a:schemeClr val="accent6">
                    <a:lumMod val="50000"/>
                  </a:schemeClr>
                </a:solidFill>
                <a:effectLst/>
              </a:rPr>
              <a:t>	Das Vermögen der übertragenden Gesellschaft die durch starken Wettbewerb aufnahmewillig gemacht wurde oder deren Aktien allmählich aufgekauft wurden, geht als Ganzes auf die übernehmende Gesellschaft über gegen Gewährung von Aktien dieser Gesellschaft. Die übertragende Gesellschaft erlischt.</a:t>
            </a:r>
          </a:p>
          <a:p>
            <a:pPr lvl="1">
              <a:lnSpc>
                <a:spcPct val="80000"/>
              </a:lnSpc>
              <a:buFont typeface="Wingdings" pitchFamily="2" charset="2"/>
              <a:buNone/>
            </a:pPr>
            <a:endParaRPr lang="de-DE" sz="2000" b="1" kern="0" dirty="0">
              <a:solidFill>
                <a:schemeClr val="accent6">
                  <a:lumMod val="50000"/>
                </a:schemeClr>
              </a:solidFill>
              <a:effectLst/>
            </a:endParaRPr>
          </a:p>
          <a:p>
            <a:pPr marL="457200" lvl="1" indent="0">
              <a:lnSpc>
                <a:spcPct val="80000"/>
              </a:lnSpc>
              <a:buNone/>
            </a:pPr>
            <a:r>
              <a:rPr lang="de-DE" b="1" kern="0" dirty="0">
                <a:solidFill>
                  <a:schemeClr val="accent6">
                    <a:lumMod val="50000"/>
                  </a:schemeClr>
                </a:solidFill>
                <a:effectLst/>
              </a:rPr>
              <a:t>Verschmelzung durch Neubildung</a:t>
            </a:r>
          </a:p>
          <a:p>
            <a:pPr lvl="1">
              <a:lnSpc>
                <a:spcPct val="80000"/>
              </a:lnSpc>
              <a:buFont typeface="Wingdings" pitchFamily="2" charset="2"/>
              <a:buNone/>
            </a:pPr>
            <a:r>
              <a:rPr lang="de-DE" sz="2000" b="1" kern="0" dirty="0">
                <a:solidFill>
                  <a:schemeClr val="accent6">
                    <a:lumMod val="50000"/>
                  </a:schemeClr>
                </a:solidFill>
                <a:effectLst/>
              </a:rPr>
              <a:t>	Es wird eine neue Gesellschaft gegründet, auf die das Vermögen der sich vereinigenden Gesellschaften übergeht gegen Gewährung von Aktien der neuen Gesellschaft. Alle übertragenden Gesellschaften erlöschen.</a:t>
            </a:r>
          </a:p>
          <a:p>
            <a:pPr lvl="4">
              <a:lnSpc>
                <a:spcPct val="80000"/>
              </a:lnSpc>
            </a:pPr>
            <a:endParaRPr lang="de-DE" kern="0" dirty="0" smtClean="0"/>
          </a:p>
          <a:p>
            <a:pPr lvl="1">
              <a:lnSpc>
                <a:spcPct val="80000"/>
              </a:lnSpc>
              <a:buFont typeface="Wingdings" pitchFamily="2" charset="2"/>
              <a:buNone/>
            </a:pPr>
            <a:r>
              <a:rPr lang="de-DE" kern="0" dirty="0" smtClean="0">
                <a:sym typeface="Wingdings" pitchFamily="2" charset="2"/>
              </a:rPr>
              <a:t>	</a:t>
            </a:r>
            <a:endParaRPr lang="de-DE" sz="1800" kern="0" dirty="0">
              <a:sym typeface="Wingdings" pitchFamily="2" charset="2"/>
            </a:endParaRPr>
          </a:p>
        </p:txBody>
      </p:sp>
      <p:pic>
        <p:nvPicPr>
          <p:cNvPr id="9" name="Picture 2" descr="http://img4.wikia.nocookie.net/__cb20130811215520/dragonsofatlantis/images/3/30/Symbol_Inform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121" y="853858"/>
            <a:ext cx="1351006" cy="1351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0528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077218"/>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1.1.3 Internationalisierung und Globalisierung</a:t>
            </a:r>
            <a:endParaRPr lang="de-DE" dirty="0"/>
          </a:p>
        </p:txBody>
      </p:sp>
      <p:sp>
        <p:nvSpPr>
          <p:cNvPr id="9" name="Rectangle 2"/>
          <p:cNvSpPr txBox="1">
            <a:spLocks noChangeArrowheads="1"/>
          </p:cNvSpPr>
          <p:nvPr/>
        </p:nvSpPr>
        <p:spPr bwMode="auto">
          <a:xfrm>
            <a:off x="0" y="2060848"/>
            <a:ext cx="8964488" cy="604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lnSpc>
                <a:spcPct val="80000"/>
              </a:lnSpc>
              <a:buFont typeface="Wingdings" pitchFamily="2" charset="2"/>
              <a:buNone/>
            </a:pPr>
            <a:r>
              <a:rPr lang="de-DE" sz="2000" b="1" kern="0" dirty="0">
                <a:solidFill>
                  <a:schemeClr val="accent6">
                    <a:lumMod val="50000"/>
                  </a:schemeClr>
                </a:solidFill>
                <a:effectLst/>
              </a:rPr>
              <a:t>	Diese Begriffe sind gerade im Zuge der EU und Weltvernetzung von immer größerer Bedeutung. Beinahe jedes größere Unternehmen ist bemüht weltweit Fuß zu fassen um konkurrenzfähig zu werden/bleiben. In diesem Zusammenhang sind gerade internationale Zertifizierungen sehr wichtig.</a:t>
            </a:r>
          </a:p>
          <a:p>
            <a:pPr>
              <a:lnSpc>
                <a:spcPct val="80000"/>
              </a:lnSpc>
              <a:buFont typeface="Wingdings" pitchFamily="2" charset="2"/>
              <a:buNone/>
            </a:pPr>
            <a:endParaRPr lang="de-DE" sz="2000" b="1" kern="0" dirty="0">
              <a:solidFill>
                <a:schemeClr val="accent6">
                  <a:lumMod val="50000"/>
                </a:schemeClr>
              </a:solidFill>
              <a:effectLst/>
            </a:endParaRPr>
          </a:p>
          <a:p>
            <a:pPr>
              <a:lnSpc>
                <a:spcPct val="80000"/>
              </a:lnSpc>
              <a:buFont typeface="Wingdings" pitchFamily="2" charset="2"/>
              <a:buNone/>
            </a:pPr>
            <a:r>
              <a:rPr lang="de-DE" sz="2000" b="1" kern="0" dirty="0">
                <a:solidFill>
                  <a:schemeClr val="accent6">
                    <a:lumMod val="50000"/>
                  </a:schemeClr>
                </a:solidFill>
                <a:effectLst/>
              </a:rPr>
              <a:t>	Um als multinationale Unternehmung zu gelten </a:t>
            </a:r>
            <a:r>
              <a:rPr lang="de-DE" sz="2000" b="1" kern="0" dirty="0" smtClean="0">
                <a:solidFill>
                  <a:schemeClr val="accent6">
                    <a:lumMod val="50000"/>
                  </a:schemeClr>
                </a:solidFill>
                <a:effectLst/>
              </a:rPr>
              <a:t>muss </a:t>
            </a:r>
            <a:r>
              <a:rPr lang="de-DE" sz="2000" b="1" kern="0" dirty="0">
                <a:solidFill>
                  <a:schemeClr val="accent6">
                    <a:lumMod val="50000"/>
                  </a:schemeClr>
                </a:solidFill>
                <a:effectLst/>
              </a:rPr>
              <a:t>mindestens eine Tochtergesellschaft im Ausland ihren Sitz haben. Diese Gesellschaften werden meist bei steigenden Exportaktivitäten als </a:t>
            </a:r>
            <a:r>
              <a:rPr lang="de-DE" sz="2000" b="1" kern="0" dirty="0" smtClean="0">
                <a:solidFill>
                  <a:schemeClr val="accent6">
                    <a:lumMod val="50000"/>
                  </a:schemeClr>
                </a:solidFill>
                <a:effectLst/>
              </a:rPr>
              <a:t>Vertriebsniederlassung </a:t>
            </a:r>
            <a:r>
              <a:rPr lang="de-DE" sz="2000" b="1" kern="0" dirty="0">
                <a:solidFill>
                  <a:schemeClr val="accent6">
                    <a:lumMod val="50000"/>
                  </a:schemeClr>
                </a:solidFill>
                <a:effectLst/>
              </a:rPr>
              <a:t>oder als Produktionsstätte gegründet. </a:t>
            </a:r>
          </a:p>
          <a:p>
            <a:pPr>
              <a:lnSpc>
                <a:spcPct val="80000"/>
              </a:lnSpc>
              <a:buFont typeface="Wingdings" pitchFamily="2" charset="2"/>
              <a:buNone/>
            </a:pPr>
            <a:endParaRPr lang="de-DE" sz="2000" b="1" kern="0" dirty="0">
              <a:solidFill>
                <a:schemeClr val="accent6">
                  <a:lumMod val="50000"/>
                </a:schemeClr>
              </a:solidFill>
              <a:effectLst/>
            </a:endParaRPr>
          </a:p>
          <a:p>
            <a:pPr>
              <a:lnSpc>
                <a:spcPct val="80000"/>
              </a:lnSpc>
              <a:buFont typeface="Wingdings" pitchFamily="2" charset="2"/>
              <a:buNone/>
            </a:pPr>
            <a:r>
              <a:rPr lang="de-DE" sz="2000" b="1" kern="0" dirty="0">
                <a:solidFill>
                  <a:schemeClr val="accent6">
                    <a:lumMod val="50000"/>
                  </a:schemeClr>
                </a:solidFill>
                <a:effectLst/>
              </a:rPr>
              <a:t>	Multinationale Unternehmen stellen </a:t>
            </a:r>
            <a:r>
              <a:rPr lang="de-DE" sz="2000" b="1" kern="0" dirty="0" err="1">
                <a:solidFill>
                  <a:schemeClr val="accent6">
                    <a:lumMod val="50000"/>
                  </a:schemeClr>
                </a:solidFill>
                <a:effectLst/>
              </a:rPr>
              <a:t>and</a:t>
            </a:r>
            <a:r>
              <a:rPr lang="de-DE" sz="2000" b="1" kern="0" dirty="0">
                <a:solidFill>
                  <a:schemeClr val="accent6">
                    <a:lumMod val="50000"/>
                  </a:schemeClr>
                </a:solidFill>
                <a:effectLst/>
              </a:rPr>
              <a:t> die Leitung besondere </a:t>
            </a:r>
            <a:r>
              <a:rPr lang="de-DE" sz="2000" b="1" kern="0" dirty="0" smtClean="0">
                <a:solidFill>
                  <a:schemeClr val="accent6">
                    <a:lumMod val="50000"/>
                  </a:schemeClr>
                </a:solidFill>
                <a:effectLst/>
              </a:rPr>
              <a:t>Heraus-forderungen </a:t>
            </a:r>
            <a:r>
              <a:rPr lang="de-DE" sz="2000" b="1" kern="0" dirty="0">
                <a:solidFill>
                  <a:schemeClr val="accent6">
                    <a:lumMod val="50000"/>
                  </a:schemeClr>
                </a:solidFill>
                <a:effectLst/>
              </a:rPr>
              <a:t>der multikulturellen Unternehmensführung.</a:t>
            </a:r>
          </a:p>
        </p:txBody>
      </p:sp>
      <p:pic>
        <p:nvPicPr>
          <p:cNvPr id="10" name="Picture 2" descr="http://www.redner-globalisierung.de/bilder/globalisieru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5157192"/>
            <a:ext cx="1828473" cy="14646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583767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077218"/>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1.1.3 Internationalisierung und Globalisierung</a:t>
            </a:r>
            <a:endParaRPr lang="de-DE" dirty="0"/>
          </a:p>
        </p:txBody>
      </p:sp>
      <p:sp>
        <p:nvSpPr>
          <p:cNvPr id="5" name="Rectangle 2"/>
          <p:cNvSpPr txBox="1">
            <a:spLocks noChangeArrowheads="1"/>
          </p:cNvSpPr>
          <p:nvPr/>
        </p:nvSpPr>
        <p:spPr bwMode="auto">
          <a:xfrm>
            <a:off x="251520" y="1914771"/>
            <a:ext cx="8640762" cy="604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defRPr sz="2000">
                <a:solidFill>
                  <a:schemeClr val="accent4">
                    <a:lumMod val="50000"/>
                  </a:schemeClr>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a:buFont typeface="Wingdings" pitchFamily="2" charset="2"/>
              <a:buNone/>
            </a:pPr>
            <a:r>
              <a:rPr lang="de-DE" sz="2000" b="1" kern="0" dirty="0">
                <a:solidFill>
                  <a:schemeClr val="accent6">
                    <a:lumMod val="50000"/>
                  </a:schemeClr>
                </a:solidFill>
                <a:effectLst/>
              </a:rPr>
              <a:t>	Vorteile:</a:t>
            </a:r>
          </a:p>
          <a:p>
            <a:pPr lvl="2"/>
            <a:r>
              <a:rPr lang="de-DE" sz="2000" b="1" kern="0" dirty="0">
                <a:solidFill>
                  <a:schemeClr val="accent6">
                    <a:lumMod val="50000"/>
                  </a:schemeClr>
                </a:solidFill>
                <a:effectLst/>
              </a:rPr>
              <a:t>Kosteneinsparung und Nutzung von Synergie Effekten</a:t>
            </a:r>
          </a:p>
          <a:p>
            <a:pPr lvl="2"/>
            <a:r>
              <a:rPr lang="de-DE" sz="2000" b="1" kern="0" dirty="0">
                <a:solidFill>
                  <a:schemeClr val="accent6">
                    <a:lumMod val="50000"/>
                  </a:schemeClr>
                </a:solidFill>
                <a:effectLst/>
              </a:rPr>
              <a:t>Beschaffung von Rohstoffen </a:t>
            </a:r>
          </a:p>
          <a:p>
            <a:pPr lvl="2"/>
            <a:r>
              <a:rPr lang="de-DE" sz="2000" b="1" kern="0" dirty="0">
                <a:solidFill>
                  <a:schemeClr val="accent6">
                    <a:lumMod val="50000"/>
                  </a:schemeClr>
                </a:solidFill>
                <a:effectLst/>
              </a:rPr>
              <a:t>Weltweite Spezialisierungsvorteile</a:t>
            </a:r>
          </a:p>
          <a:p>
            <a:pPr lvl="2"/>
            <a:r>
              <a:rPr lang="de-DE" sz="2000" b="1" kern="0" dirty="0">
                <a:solidFill>
                  <a:schemeClr val="accent6">
                    <a:lumMod val="50000"/>
                  </a:schemeClr>
                </a:solidFill>
                <a:effectLst/>
              </a:rPr>
              <a:t>Einkaufsgemeinschaften</a:t>
            </a:r>
          </a:p>
          <a:p>
            <a:pPr lvl="2">
              <a:buFont typeface="Wingdings" pitchFamily="2" charset="2"/>
              <a:buNone/>
            </a:pPr>
            <a:endParaRPr lang="de-DE" sz="2000" b="1" kern="0" dirty="0">
              <a:solidFill>
                <a:schemeClr val="accent6">
                  <a:lumMod val="50000"/>
                </a:schemeClr>
              </a:solidFill>
              <a:effectLst/>
            </a:endParaRPr>
          </a:p>
          <a:p>
            <a:pPr lvl="1">
              <a:buFont typeface="Wingdings" pitchFamily="2" charset="2"/>
              <a:buNone/>
            </a:pPr>
            <a:r>
              <a:rPr lang="de-DE" sz="2000" b="1" kern="0" dirty="0">
                <a:solidFill>
                  <a:schemeClr val="accent6">
                    <a:lumMod val="50000"/>
                  </a:schemeClr>
                </a:solidFill>
                <a:effectLst/>
              </a:rPr>
              <a:t>Nachteile:</a:t>
            </a:r>
          </a:p>
          <a:p>
            <a:pPr lvl="2"/>
            <a:r>
              <a:rPr lang="de-DE" sz="2000" b="1" kern="0" dirty="0">
                <a:solidFill>
                  <a:schemeClr val="accent6">
                    <a:lumMod val="50000"/>
                  </a:schemeClr>
                </a:solidFill>
                <a:effectLst/>
              </a:rPr>
              <a:t>Kulturelle Unterschiede</a:t>
            </a:r>
          </a:p>
          <a:p>
            <a:pPr lvl="2"/>
            <a:r>
              <a:rPr lang="de-DE" sz="2000" b="1" kern="0" dirty="0">
                <a:solidFill>
                  <a:schemeClr val="accent6">
                    <a:lumMod val="50000"/>
                  </a:schemeClr>
                </a:solidFill>
                <a:effectLst/>
              </a:rPr>
              <a:t>Rechtsunsicherheit</a:t>
            </a:r>
          </a:p>
          <a:p>
            <a:pPr lvl="2"/>
            <a:r>
              <a:rPr lang="de-DE" sz="2000" b="1" kern="0" dirty="0">
                <a:solidFill>
                  <a:schemeClr val="accent6">
                    <a:lumMod val="50000"/>
                  </a:schemeClr>
                </a:solidFill>
                <a:effectLst/>
              </a:rPr>
              <a:t>Sprachliche Barrieren</a:t>
            </a:r>
          </a:p>
          <a:p>
            <a:pPr lvl="2"/>
            <a:r>
              <a:rPr lang="de-DE" sz="2000" b="1" kern="0" dirty="0">
                <a:solidFill>
                  <a:schemeClr val="accent6">
                    <a:lumMod val="50000"/>
                  </a:schemeClr>
                </a:solidFill>
                <a:effectLst/>
              </a:rPr>
              <a:t>Unterschiedliche Zeitzonen</a:t>
            </a:r>
          </a:p>
        </p:txBody>
      </p:sp>
      <p:pic>
        <p:nvPicPr>
          <p:cNvPr id="1912836" name="Picture 4" descr="https://www.destatis.de/DE/ZahlenFakten/GesamtwirtschaftUmwelt/Aussenhandel/_Grafik/Entwicklung.png?__blob=poste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62636" y="3463376"/>
            <a:ext cx="4029645" cy="29527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us.cdn2.123rf.com/168nwm/jesterarts/jesterarts0710/jesterarts071000074/1905704-ein-blauer-mann-einen-daumen-hoch-daumen-nach-unten-bewegen-konnte-f-r-viele-konzepte.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2334" r="50818" b="15666"/>
          <a:stretch/>
        </p:blipFill>
        <p:spPr bwMode="auto">
          <a:xfrm>
            <a:off x="7747835" y="1968808"/>
            <a:ext cx="787012" cy="11521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us.cdn2.123rf.com/168nwm/jesterarts/jesterarts0710/jesterarts071000074/1905704-ein-blauer-mann-einen-daumen-hoch-daumen-nach-unten-bewegen-konnte-f-r-viele-konzepte.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8466"/>
          <a:stretch/>
        </p:blipFill>
        <p:spPr bwMode="auto">
          <a:xfrm>
            <a:off x="4037997" y="4139651"/>
            <a:ext cx="824638"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8516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077218"/>
          </a:xfrm>
          <a:prstGeom prst="rect">
            <a:avLst/>
          </a:prstGeom>
          <a:noFill/>
        </p:spPr>
        <p:txBody>
          <a:bodyPr wrap="square" rtlCol="0">
            <a:spAutoFit/>
          </a:bodyPr>
          <a:lstStyle/>
          <a:p>
            <a:pPr lvl="1"/>
            <a:r>
              <a:rPr lang="de-DE" sz="3000" b="1" dirty="0" smtClean="0"/>
              <a:t> Übungsaufgaben</a:t>
            </a:r>
          </a:p>
          <a:p>
            <a:pPr lvl="1"/>
            <a:endParaRPr lang="de-DE" sz="900" b="1" dirty="0" smtClean="0"/>
          </a:p>
          <a:p>
            <a:pPr lvl="1"/>
            <a:r>
              <a:rPr lang="de-DE" sz="2500" b="1" dirty="0" smtClean="0"/>
              <a:t>	November 2013 Aufgabe 1</a:t>
            </a:r>
            <a:endParaRPr lang="de-DE" dirty="0"/>
          </a:p>
        </p:txBody>
      </p:sp>
      <p:pic>
        <p:nvPicPr>
          <p:cNvPr id="4" name="Grafik 3"/>
          <p:cNvPicPr>
            <a:picLocks noChangeAspect="1"/>
          </p:cNvPicPr>
          <p:nvPr/>
        </p:nvPicPr>
        <p:blipFill>
          <a:blip r:embed="rId3"/>
          <a:stretch>
            <a:fillRect/>
          </a:stretch>
        </p:blipFill>
        <p:spPr>
          <a:xfrm>
            <a:off x="468747" y="2348879"/>
            <a:ext cx="8066100" cy="4301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Grafik 6"/>
          <p:cNvPicPr>
            <a:picLocks noChangeAspect="1"/>
          </p:cNvPicPr>
          <p:nvPr/>
        </p:nvPicPr>
        <p:blipFill>
          <a:blip r:embed="rId4"/>
          <a:stretch>
            <a:fillRect/>
          </a:stretch>
        </p:blipFill>
        <p:spPr>
          <a:xfrm>
            <a:off x="4578280" y="1057398"/>
            <a:ext cx="3926262" cy="1095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descr="http://www.colourbox.de/preview/8295291-188837-question-mark-exclamation-mark-vector-eps8.jpg"/>
          <p:cNvPicPr>
            <a:picLocks noChangeAspect="1" noChangeArrowheads="1"/>
          </p:cNvPicPr>
          <p:nvPr/>
        </p:nvPicPr>
        <p:blipFill rotWithShape="1">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r="35765"/>
          <a:stretch/>
        </p:blipFill>
        <p:spPr bwMode="auto">
          <a:xfrm>
            <a:off x="4192880" y="3374075"/>
            <a:ext cx="1415292" cy="2251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7790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077218"/>
          </a:xfrm>
          <a:prstGeom prst="rect">
            <a:avLst/>
          </a:prstGeom>
          <a:noFill/>
        </p:spPr>
        <p:txBody>
          <a:bodyPr wrap="square" rtlCol="0">
            <a:spAutoFit/>
          </a:bodyPr>
          <a:lstStyle/>
          <a:p>
            <a:pPr lvl="1"/>
            <a:r>
              <a:rPr lang="de-DE" sz="3000" b="1" dirty="0" smtClean="0"/>
              <a:t> Übungsaufgaben</a:t>
            </a:r>
          </a:p>
          <a:p>
            <a:pPr lvl="1"/>
            <a:endParaRPr lang="de-DE" sz="900" b="1" dirty="0" smtClean="0"/>
          </a:p>
          <a:p>
            <a:pPr lvl="1"/>
            <a:r>
              <a:rPr lang="de-DE" sz="2500" b="1" dirty="0" smtClean="0"/>
              <a:t>	November 2013 Aufgabe 1</a:t>
            </a:r>
            <a:endParaRPr lang="de-DE" dirty="0"/>
          </a:p>
        </p:txBody>
      </p:sp>
      <p:pic>
        <p:nvPicPr>
          <p:cNvPr id="2" name="Grafik 1"/>
          <p:cNvPicPr>
            <a:picLocks noChangeAspect="1"/>
          </p:cNvPicPr>
          <p:nvPr/>
        </p:nvPicPr>
        <p:blipFill>
          <a:blip r:embed="rId3"/>
          <a:stretch>
            <a:fillRect/>
          </a:stretch>
        </p:blipFill>
        <p:spPr>
          <a:xfrm>
            <a:off x="248752" y="2322950"/>
            <a:ext cx="8253022" cy="43464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Grafik 4"/>
          <p:cNvPicPr>
            <a:picLocks noChangeAspect="1"/>
          </p:cNvPicPr>
          <p:nvPr/>
        </p:nvPicPr>
        <p:blipFill>
          <a:blip r:embed="rId4"/>
          <a:stretch>
            <a:fillRect/>
          </a:stretch>
        </p:blipFill>
        <p:spPr>
          <a:xfrm>
            <a:off x="4578280" y="1057398"/>
            <a:ext cx="3926262" cy="1095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descr="http://www.colourbox.de/preview/8295291-188837-question-mark-exclamation-mark-vector-eps8.jpg"/>
          <p:cNvPicPr>
            <a:picLocks noChangeAspect="1" noChangeArrowheads="1"/>
          </p:cNvPicPr>
          <p:nvPr/>
        </p:nvPicPr>
        <p:blipFill rotWithShape="1">
          <a:blip r:embed="rId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71109"/>
          <a:stretch/>
        </p:blipFill>
        <p:spPr bwMode="auto">
          <a:xfrm>
            <a:off x="7951887" y="2545895"/>
            <a:ext cx="1165920" cy="4123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1334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077218"/>
          </a:xfrm>
          <a:prstGeom prst="rect">
            <a:avLst/>
          </a:prstGeom>
          <a:noFill/>
        </p:spPr>
        <p:txBody>
          <a:bodyPr wrap="square" rtlCol="0">
            <a:spAutoFit/>
          </a:bodyPr>
          <a:lstStyle/>
          <a:p>
            <a:pPr lvl="1"/>
            <a:r>
              <a:rPr lang="de-DE" sz="3000" b="1" dirty="0" smtClean="0"/>
              <a:t> Übungsaufgaben</a:t>
            </a:r>
          </a:p>
          <a:p>
            <a:pPr lvl="1"/>
            <a:endParaRPr lang="de-DE" sz="900" b="1" dirty="0" smtClean="0"/>
          </a:p>
          <a:p>
            <a:pPr lvl="1"/>
            <a:r>
              <a:rPr lang="de-DE" sz="2500" b="1" dirty="0" smtClean="0"/>
              <a:t>	November 2011 Aufgabe 2</a:t>
            </a:r>
            <a:endParaRPr lang="de-DE" dirty="0"/>
          </a:p>
        </p:txBody>
      </p:sp>
      <p:pic>
        <p:nvPicPr>
          <p:cNvPr id="3" name="Grafik 2"/>
          <p:cNvPicPr>
            <a:picLocks noChangeAspect="1"/>
          </p:cNvPicPr>
          <p:nvPr/>
        </p:nvPicPr>
        <p:blipFill>
          <a:blip r:embed="rId3"/>
          <a:stretch>
            <a:fillRect/>
          </a:stretch>
        </p:blipFill>
        <p:spPr>
          <a:xfrm>
            <a:off x="323528" y="2708920"/>
            <a:ext cx="8632901" cy="2034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Grafik 6"/>
          <p:cNvPicPr>
            <a:picLocks noChangeAspect="1"/>
          </p:cNvPicPr>
          <p:nvPr/>
        </p:nvPicPr>
        <p:blipFill>
          <a:blip r:embed="rId4"/>
          <a:stretch>
            <a:fillRect/>
          </a:stretch>
        </p:blipFill>
        <p:spPr>
          <a:xfrm>
            <a:off x="4816226" y="1296626"/>
            <a:ext cx="4127399" cy="12362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descr="http://www.colourbox.de/preview/8295291-188837-question-mark-exclamation-mark-vector-eps8.jpg"/>
          <p:cNvPicPr>
            <a:picLocks noChangeAspect="1" noChangeArrowheads="1"/>
          </p:cNvPicPr>
          <p:nvPr/>
        </p:nvPicPr>
        <p:blipFill rotWithShape="1">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r="35765"/>
          <a:stretch/>
        </p:blipFill>
        <p:spPr bwMode="auto">
          <a:xfrm>
            <a:off x="6330721" y="4909765"/>
            <a:ext cx="1098408" cy="174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6642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077218"/>
          </a:xfrm>
          <a:prstGeom prst="rect">
            <a:avLst/>
          </a:prstGeom>
          <a:noFill/>
        </p:spPr>
        <p:txBody>
          <a:bodyPr wrap="square" rtlCol="0">
            <a:spAutoFit/>
          </a:bodyPr>
          <a:lstStyle/>
          <a:p>
            <a:pPr lvl="1"/>
            <a:r>
              <a:rPr lang="de-DE" sz="3000" b="1" dirty="0" smtClean="0"/>
              <a:t> Übungsaufgaben</a:t>
            </a:r>
          </a:p>
          <a:p>
            <a:pPr lvl="1"/>
            <a:endParaRPr lang="de-DE" sz="900" b="1" dirty="0" smtClean="0"/>
          </a:p>
          <a:p>
            <a:pPr lvl="1"/>
            <a:r>
              <a:rPr lang="de-DE" sz="2500" b="1" dirty="0" smtClean="0"/>
              <a:t>	November 2011 Aufgabe 2</a:t>
            </a:r>
            <a:endParaRPr lang="de-DE" dirty="0"/>
          </a:p>
        </p:txBody>
      </p:sp>
      <p:pic>
        <p:nvPicPr>
          <p:cNvPr id="4" name="Grafik 3"/>
          <p:cNvPicPr>
            <a:picLocks noChangeAspect="1"/>
          </p:cNvPicPr>
          <p:nvPr/>
        </p:nvPicPr>
        <p:blipFill>
          <a:blip r:embed="rId3"/>
          <a:stretch>
            <a:fillRect/>
          </a:stretch>
        </p:blipFill>
        <p:spPr>
          <a:xfrm>
            <a:off x="467544" y="2636912"/>
            <a:ext cx="8449992" cy="2808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Grafik 6"/>
          <p:cNvPicPr>
            <a:picLocks noChangeAspect="1"/>
          </p:cNvPicPr>
          <p:nvPr/>
        </p:nvPicPr>
        <p:blipFill>
          <a:blip r:embed="rId4"/>
          <a:stretch>
            <a:fillRect/>
          </a:stretch>
        </p:blipFill>
        <p:spPr>
          <a:xfrm>
            <a:off x="4816226" y="1296626"/>
            <a:ext cx="4127399" cy="12362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descr="http://www.colourbox.de/preview/8295291-188837-question-mark-exclamation-mark-vector-eps8.jpg"/>
          <p:cNvPicPr>
            <a:picLocks noChangeAspect="1" noChangeArrowheads="1"/>
          </p:cNvPicPr>
          <p:nvPr/>
        </p:nvPicPr>
        <p:blipFill rotWithShape="1">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71109"/>
          <a:stretch/>
        </p:blipFill>
        <p:spPr bwMode="auto">
          <a:xfrm>
            <a:off x="7308304" y="4797152"/>
            <a:ext cx="509944" cy="180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6448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5"/>
          <p:cNvSpPr>
            <a:spLocks noGrp="1"/>
          </p:cNvSpPr>
          <p:nvPr>
            <p:ph type="dt" sz="quarter" idx="2"/>
          </p:nvPr>
        </p:nvSpPr>
        <p:spPr>
          <a:xfrm>
            <a:off x="0" y="0"/>
            <a:ext cx="2743677" cy="188913"/>
          </a:xfrm>
        </p:spPr>
        <p:txBody>
          <a:bodyPr/>
          <a:lstStyle/>
          <a:p>
            <a:r>
              <a:rPr lang="de-DE"/>
              <a:t>© Skript IHK Augsburg in Überarbeitung Christian Zerle</a:t>
            </a:r>
          </a:p>
        </p:txBody>
      </p:sp>
      <p:sp>
        <p:nvSpPr>
          <p:cNvPr id="2595842" name="Rectangle 2"/>
          <p:cNvSpPr>
            <a:spLocks noChangeArrowheads="1"/>
          </p:cNvSpPr>
          <p:nvPr/>
        </p:nvSpPr>
        <p:spPr bwMode="auto">
          <a:xfrm>
            <a:off x="1619250" y="765175"/>
            <a:ext cx="55102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70000"/>
              <a:buFont typeface="Wingdings" pitchFamily="2" charset="2"/>
              <a:buNone/>
            </a:pPr>
            <a:endParaRPr lang="de-CH" sz="4000"/>
          </a:p>
        </p:txBody>
      </p:sp>
      <p:sp>
        <p:nvSpPr>
          <p:cNvPr id="2595843" name="Rectangle 3"/>
          <p:cNvSpPr>
            <a:spLocks noChangeArrowheads="1"/>
          </p:cNvSpPr>
          <p:nvPr/>
        </p:nvSpPr>
        <p:spPr bwMode="auto">
          <a:xfrm>
            <a:off x="323528" y="2039048"/>
            <a:ext cx="865526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de-DE" sz="1600" b="1" dirty="0">
              <a:solidFill>
                <a:schemeClr val="accent6">
                  <a:lumMod val="50000"/>
                </a:schemeClr>
              </a:solidFill>
            </a:endParaRPr>
          </a:p>
          <a:p>
            <a:pPr eaLnBrk="0" hangingPunct="0"/>
            <a:r>
              <a:rPr lang="de-DE" sz="1600" b="1" dirty="0">
                <a:solidFill>
                  <a:schemeClr val="accent6">
                    <a:lumMod val="50000"/>
                  </a:schemeClr>
                </a:solidFill>
              </a:rPr>
              <a:t>Firmenbeständigkeit</a:t>
            </a:r>
          </a:p>
          <a:p>
            <a:pPr lvl="1" eaLnBrk="0" hangingPunct="0"/>
            <a:r>
              <a:rPr lang="de-DE" sz="1600" dirty="0">
                <a:solidFill>
                  <a:schemeClr val="accent6">
                    <a:lumMod val="50000"/>
                  </a:schemeClr>
                </a:solidFill>
              </a:rPr>
              <a:t>Die bisherige Firma kann fortgeführt werden, auch wenn eine Namensänderung (z. B. Heirat), eine Übertragung der Firma (z. B. Kauf, Erbschaft) oder eine Änderung im Gesellschafterbestand erfolgte </a:t>
            </a:r>
            <a:r>
              <a:rPr lang="de-DE" sz="1600" dirty="0" smtClean="0">
                <a:solidFill>
                  <a:schemeClr val="accent6">
                    <a:lumMod val="50000"/>
                  </a:schemeClr>
                </a:solidFill>
              </a:rPr>
              <a:t>(§21 </a:t>
            </a:r>
            <a:r>
              <a:rPr lang="de-DE" sz="1600" dirty="0">
                <a:solidFill>
                  <a:schemeClr val="accent6">
                    <a:lumMod val="50000"/>
                  </a:schemeClr>
                </a:solidFill>
              </a:rPr>
              <a:t>ff. HGB). Um Verwechselungen zu vermeiden, kann bei Übergabe der Firma nicht allein der Name verkauft werden; diese ist nur kaufbar, wenn die Branche beibehalten wird (§ 23 HGB).</a:t>
            </a:r>
          </a:p>
          <a:p>
            <a:pPr lvl="1" eaLnBrk="0" hangingPunct="0"/>
            <a:endParaRPr lang="de-DE" sz="1600" b="1" dirty="0">
              <a:solidFill>
                <a:schemeClr val="accent6">
                  <a:lumMod val="50000"/>
                </a:schemeClr>
              </a:solidFill>
            </a:endParaRPr>
          </a:p>
          <a:p>
            <a:pPr eaLnBrk="0" hangingPunct="0"/>
            <a:r>
              <a:rPr lang="de-DE" sz="1600" b="1" dirty="0">
                <a:solidFill>
                  <a:schemeClr val="accent6">
                    <a:lumMod val="50000"/>
                  </a:schemeClr>
                </a:solidFill>
              </a:rPr>
              <a:t>Firmenöffentlichkeit</a:t>
            </a:r>
          </a:p>
          <a:p>
            <a:pPr lvl="1" eaLnBrk="0" hangingPunct="0"/>
            <a:r>
              <a:rPr lang="de-DE" sz="1600" dirty="0">
                <a:solidFill>
                  <a:schemeClr val="accent6">
                    <a:lumMod val="50000"/>
                  </a:schemeClr>
                </a:solidFill>
              </a:rPr>
              <a:t>Jeder Kaufmann muss seine Firma, den Ort (Sitz) und die inländische Geschäftsanschrift in das Handelsregister eintragen lassen (§ 29 HGB). In jedem Geschäftsbrief muss die Firma mit Rechtsformzusatz, zustellfähiger Anschrift und weiteren Angaben genannt werden.</a:t>
            </a:r>
          </a:p>
          <a:p>
            <a:pPr lvl="1" eaLnBrk="0" hangingPunct="0"/>
            <a:endParaRPr lang="de-DE" sz="1600" b="1" dirty="0">
              <a:solidFill>
                <a:schemeClr val="accent6">
                  <a:lumMod val="50000"/>
                </a:schemeClr>
              </a:solidFill>
            </a:endParaRPr>
          </a:p>
          <a:p>
            <a:pPr eaLnBrk="0" hangingPunct="0"/>
            <a:r>
              <a:rPr lang="de-DE" sz="1600" b="1" dirty="0">
                <a:solidFill>
                  <a:schemeClr val="accent6">
                    <a:lumMod val="50000"/>
                  </a:schemeClr>
                </a:solidFill>
              </a:rPr>
              <a:t>Firmeneinheit</a:t>
            </a:r>
          </a:p>
          <a:p>
            <a:pPr lvl="1" eaLnBrk="0" hangingPunct="0"/>
            <a:r>
              <a:rPr lang="de-DE" sz="1600" dirty="0">
                <a:solidFill>
                  <a:schemeClr val="accent6">
                    <a:lumMod val="50000"/>
                  </a:schemeClr>
                </a:solidFill>
              </a:rPr>
              <a:t>Nach dem Grundsatz der Firmeneinheit darf ein Kaufmann für ein- und dasselbe Unternehmen nur eine Firma führen; von der </a:t>
            </a:r>
            <a:r>
              <a:rPr lang="de-DE" sz="1600" dirty="0" smtClean="0">
                <a:solidFill>
                  <a:schemeClr val="accent6">
                    <a:lumMod val="50000"/>
                  </a:schemeClr>
                </a:solidFill>
              </a:rPr>
              <a:t>Rechtsprechung hergeleitet </a:t>
            </a:r>
            <a:r>
              <a:rPr lang="de-DE" sz="1600" dirty="0">
                <a:solidFill>
                  <a:schemeClr val="accent6">
                    <a:lumMod val="50000"/>
                  </a:schemeClr>
                </a:solidFill>
              </a:rPr>
              <a:t>aus § 17 HGB.</a:t>
            </a:r>
          </a:p>
        </p:txBody>
      </p:sp>
      <p:sp>
        <p:nvSpPr>
          <p:cNvPr id="2595844" name="Rectangle 4"/>
          <p:cNvSpPr>
            <a:spLocks noChangeArrowheads="1"/>
          </p:cNvSpPr>
          <p:nvPr/>
        </p:nvSpPr>
        <p:spPr bwMode="auto">
          <a:xfrm>
            <a:off x="-4657725" y="13330238"/>
            <a:ext cx="174434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de-DE">
                <a:latin typeface="Arial" charset="0"/>
              </a:rPr>
              <a:t>Keine Firma hat demgegenüber die </a:t>
            </a:r>
            <a:r>
              <a:rPr lang="de-DE">
                <a:latin typeface="Arial" charset="0"/>
                <a:hlinkClick r:id="rId3" tooltip="Gesellschaft bürgerlichen Rechts"/>
              </a:rPr>
              <a:t>Gesellschaft bürgerlichen Rechts</a:t>
            </a:r>
            <a:r>
              <a:rPr lang="de-DE">
                <a:latin typeface="Arial" charset="0"/>
              </a:rPr>
              <a:t> (GbR), da sie keine Handelsgesellschaft ist</a:t>
            </a:r>
            <a:r>
              <a:rPr lang="de-DE" baseline="30000">
                <a:latin typeface="Arial" charset="0"/>
                <a:hlinkClick r:id="rId4"/>
              </a:rPr>
              <a:t>[4]</a:t>
            </a:r>
            <a:r>
              <a:rPr lang="de-DE">
                <a:latin typeface="Arial" charset="0"/>
              </a:rPr>
              <a:t>. Sie kann lediglich eine firmenähnliche sogenannte Geschäftsbezeichnung führen.</a:t>
            </a:r>
          </a:p>
          <a:p>
            <a:pPr eaLnBrk="0" hangingPunct="0"/>
            <a:r>
              <a:rPr lang="de-DE">
                <a:latin typeface="Arial" charset="0"/>
              </a:rPr>
              <a:t>Die gelegentlich noch anzutreffenden Rechtsformzusätze </a:t>
            </a:r>
            <a:r>
              <a:rPr lang="de-DE" i="1">
                <a:latin typeface="Arial" charset="0"/>
              </a:rPr>
              <a:t>gGmbH</a:t>
            </a:r>
            <a:r>
              <a:rPr lang="de-DE">
                <a:latin typeface="Arial" charset="0"/>
              </a:rPr>
              <a:t> und </a:t>
            </a:r>
            <a:r>
              <a:rPr lang="de-DE" i="1">
                <a:latin typeface="Arial" charset="0"/>
              </a:rPr>
              <a:t>gAG</a:t>
            </a:r>
            <a:r>
              <a:rPr lang="de-DE">
                <a:latin typeface="Arial" charset="0"/>
              </a:rPr>
              <a:t> stehen für </a:t>
            </a:r>
            <a:r>
              <a:rPr lang="de-DE">
                <a:latin typeface="Arial" charset="0"/>
                <a:hlinkClick r:id="rId5" tooltip="Gemeinnützige GmbH"/>
              </a:rPr>
              <a:t>Gemeinnützige GmbH</a:t>
            </a:r>
            <a:r>
              <a:rPr lang="de-DE">
                <a:latin typeface="Arial" charset="0"/>
              </a:rPr>
              <a:t> und </a:t>
            </a:r>
            <a:r>
              <a:rPr lang="de-DE">
                <a:latin typeface="Arial" charset="0"/>
                <a:hlinkClick r:id="rId6" tooltip="Gemeinnützige Aktiengesellschaft"/>
              </a:rPr>
              <a:t>gemeinnützige Aktiengesellschaft</a:t>
            </a:r>
            <a:r>
              <a:rPr lang="de-DE">
                <a:latin typeface="Arial" charset="0"/>
              </a:rPr>
              <a:t>. Sie sind nach neuerer Rechtsprechung</a:t>
            </a:r>
            <a:r>
              <a:rPr lang="de-DE" baseline="30000">
                <a:latin typeface="Arial" charset="0"/>
                <a:hlinkClick r:id="rId4"/>
              </a:rPr>
              <a:t>[5]</a:t>
            </a:r>
            <a:r>
              <a:rPr lang="de-DE">
                <a:latin typeface="Arial" charset="0"/>
              </a:rPr>
              <a:t> unzulässig, weil sie gegen den Grundsatz der Firmenwahrheit verstoßen.</a:t>
            </a:r>
          </a:p>
        </p:txBody>
      </p:sp>
      <p:pic>
        <p:nvPicPr>
          <p:cNvPr id="11" name="Picture 2" descr="http://img4.wikia.nocookie.net/__cb20130811215520/dragonsofatlantis/images/3/30/Symbol_Informati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61971" y="5546072"/>
            <a:ext cx="1351006" cy="1351006"/>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180528" y="518789"/>
            <a:ext cx="8715375" cy="1123384"/>
          </a:xfrm>
          <a:prstGeom prst="rect">
            <a:avLst/>
          </a:prstGeom>
          <a:noFill/>
        </p:spPr>
        <p:txBody>
          <a:bodyPr wrap="square" rtlCol="0">
            <a:spAutoFit/>
          </a:bodyPr>
          <a:lstStyle/>
          <a:p>
            <a:pPr lvl="1"/>
            <a:r>
              <a:rPr lang="de-DE" sz="3000" b="1" dirty="0" smtClean="0"/>
              <a:t>1 Ökonomische Handlungsprinzipen</a:t>
            </a:r>
          </a:p>
          <a:p>
            <a:pPr lvl="1"/>
            <a:endParaRPr lang="de-DE" sz="900" b="1" dirty="0" smtClean="0"/>
          </a:p>
          <a:p>
            <a:pPr lvl="1"/>
            <a:r>
              <a:rPr lang="de-DE" sz="2500" b="1" dirty="0" smtClean="0"/>
              <a:t>1.1.1 Unternehmensformen </a:t>
            </a:r>
            <a:r>
              <a:rPr lang="de-DE" sz="2800" b="1" dirty="0" smtClean="0">
                <a:solidFill>
                  <a:schemeClr val="accent4">
                    <a:lumMod val="25000"/>
                  </a:schemeClr>
                </a:solidFill>
              </a:rPr>
              <a:t>	</a:t>
            </a:r>
            <a:endParaRPr lang="de-DE" dirty="0"/>
          </a:p>
        </p:txBody>
      </p:sp>
      <p:sp>
        <p:nvSpPr>
          <p:cNvPr id="9" name="Abgerundetes Rechteck 8"/>
          <p:cNvSpPr/>
          <p:nvPr/>
        </p:nvSpPr>
        <p:spPr>
          <a:xfrm>
            <a:off x="6300192" y="978710"/>
            <a:ext cx="2708672" cy="531674"/>
          </a:xfrm>
          <a:prstGeom prst="roundRect">
            <a:avLst>
              <a:gd name="adj" fmla="val 42851"/>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de-DE" sz="2000" b="1" dirty="0" smtClean="0">
                <a:solidFill>
                  <a:schemeClr val="tx1"/>
                </a:solidFill>
              </a:rPr>
              <a:t>Definition</a:t>
            </a:r>
            <a:endParaRPr lang="de-DE" sz="2000" b="1" dirty="0">
              <a:solidFill>
                <a:schemeClr val="tx1"/>
              </a:solidFill>
            </a:endParaRPr>
          </a:p>
        </p:txBody>
      </p:sp>
      <p:sp>
        <p:nvSpPr>
          <p:cNvPr id="13" name="Textfeld 12"/>
          <p:cNvSpPr txBox="1"/>
          <p:nvPr/>
        </p:nvSpPr>
        <p:spPr>
          <a:xfrm>
            <a:off x="1624112" y="1510384"/>
            <a:ext cx="2875880" cy="461665"/>
          </a:xfrm>
          <a:prstGeom prst="rect">
            <a:avLst/>
          </a:prstGeom>
          <a:noFill/>
        </p:spPr>
        <p:txBody>
          <a:bodyPr wrap="square" rtlCol="0">
            <a:spAutoFit/>
          </a:bodyPr>
          <a:lstStyle/>
          <a:p>
            <a:r>
              <a:rPr lang="de-DE" sz="2400" b="1" dirty="0" smtClean="0"/>
              <a:t>Firmengrundsätze</a:t>
            </a:r>
            <a:endParaRPr lang="de-DE" sz="2400" b="1" dirty="0">
              <a:solidFill>
                <a:schemeClr val="tx2">
                  <a:lumMod val="1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077218"/>
          </a:xfrm>
          <a:prstGeom prst="rect">
            <a:avLst/>
          </a:prstGeom>
          <a:noFill/>
        </p:spPr>
        <p:txBody>
          <a:bodyPr wrap="square" rtlCol="0">
            <a:spAutoFit/>
          </a:bodyPr>
          <a:lstStyle/>
          <a:p>
            <a:pPr lvl="1"/>
            <a:r>
              <a:rPr lang="de-DE" sz="3000" b="1" dirty="0" smtClean="0"/>
              <a:t> Übungsaufgaben</a:t>
            </a:r>
          </a:p>
          <a:p>
            <a:pPr lvl="1"/>
            <a:endParaRPr lang="de-DE" sz="900" b="1" dirty="0" smtClean="0"/>
          </a:p>
          <a:p>
            <a:pPr lvl="1"/>
            <a:r>
              <a:rPr lang="de-DE" sz="2500" b="1" dirty="0" smtClean="0"/>
              <a:t>	November 2012 Aufgabe 1</a:t>
            </a:r>
            <a:endParaRPr lang="de-DE" dirty="0"/>
          </a:p>
        </p:txBody>
      </p:sp>
      <p:pic>
        <p:nvPicPr>
          <p:cNvPr id="2" name="Grafik 1"/>
          <p:cNvPicPr>
            <a:picLocks noChangeAspect="1"/>
          </p:cNvPicPr>
          <p:nvPr/>
        </p:nvPicPr>
        <p:blipFill>
          <a:blip r:embed="rId3"/>
          <a:stretch>
            <a:fillRect/>
          </a:stretch>
        </p:blipFill>
        <p:spPr>
          <a:xfrm>
            <a:off x="467544" y="2204864"/>
            <a:ext cx="8209365" cy="24739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Grafik 7"/>
          <p:cNvPicPr>
            <a:picLocks noChangeAspect="1"/>
          </p:cNvPicPr>
          <p:nvPr/>
        </p:nvPicPr>
        <p:blipFill>
          <a:blip r:embed="rId4"/>
          <a:stretch>
            <a:fillRect/>
          </a:stretch>
        </p:blipFill>
        <p:spPr>
          <a:xfrm>
            <a:off x="4860032" y="978576"/>
            <a:ext cx="3312368" cy="10263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descr="http://www.colourbox.de/preview/8295291-188837-question-mark-exclamation-mark-vector-eps8.jpg"/>
          <p:cNvPicPr>
            <a:picLocks noChangeAspect="1" noChangeArrowheads="1"/>
          </p:cNvPicPr>
          <p:nvPr/>
        </p:nvPicPr>
        <p:blipFill rotWithShape="1">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r="35765"/>
          <a:stretch/>
        </p:blipFill>
        <p:spPr bwMode="auto">
          <a:xfrm>
            <a:off x="6330721" y="4909765"/>
            <a:ext cx="1098408" cy="174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6093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077218"/>
          </a:xfrm>
          <a:prstGeom prst="rect">
            <a:avLst/>
          </a:prstGeom>
          <a:noFill/>
        </p:spPr>
        <p:txBody>
          <a:bodyPr wrap="square" rtlCol="0">
            <a:spAutoFit/>
          </a:bodyPr>
          <a:lstStyle/>
          <a:p>
            <a:pPr lvl="1"/>
            <a:r>
              <a:rPr lang="de-DE" sz="3000" b="1" dirty="0" smtClean="0"/>
              <a:t> Übungsaufgaben</a:t>
            </a:r>
          </a:p>
          <a:p>
            <a:pPr lvl="1"/>
            <a:endParaRPr lang="de-DE" sz="900" b="1" dirty="0" smtClean="0"/>
          </a:p>
          <a:p>
            <a:pPr lvl="1"/>
            <a:r>
              <a:rPr lang="de-DE" sz="2500" b="1" dirty="0" smtClean="0"/>
              <a:t>	Mai 2012 Aufgabe 1</a:t>
            </a:r>
            <a:endParaRPr lang="de-DE" dirty="0"/>
          </a:p>
        </p:txBody>
      </p:sp>
      <p:pic>
        <p:nvPicPr>
          <p:cNvPr id="3" name="Grafik 2"/>
          <p:cNvPicPr>
            <a:picLocks noChangeAspect="1"/>
          </p:cNvPicPr>
          <p:nvPr/>
        </p:nvPicPr>
        <p:blipFill rotWithShape="1">
          <a:blip r:embed="rId3"/>
          <a:srcRect r="6000"/>
          <a:stretch/>
        </p:blipFill>
        <p:spPr>
          <a:xfrm>
            <a:off x="467545" y="2060848"/>
            <a:ext cx="8067302" cy="4597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Grafik 4"/>
          <p:cNvPicPr>
            <a:picLocks noChangeAspect="1"/>
          </p:cNvPicPr>
          <p:nvPr/>
        </p:nvPicPr>
        <p:blipFill>
          <a:blip r:embed="rId4"/>
          <a:stretch>
            <a:fillRect/>
          </a:stretch>
        </p:blipFill>
        <p:spPr>
          <a:xfrm>
            <a:off x="4860032" y="978576"/>
            <a:ext cx="3312368" cy="10263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descr="http://www.colourbox.de/preview/8295291-188837-question-mark-exclamation-mark-vector-eps8.jpg"/>
          <p:cNvPicPr>
            <a:picLocks noChangeAspect="1" noChangeArrowheads="1"/>
          </p:cNvPicPr>
          <p:nvPr/>
        </p:nvPicPr>
        <p:blipFill rotWithShape="1">
          <a:blip r:embed="rId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71109"/>
          <a:stretch/>
        </p:blipFill>
        <p:spPr bwMode="auto">
          <a:xfrm>
            <a:off x="7368927" y="2297970"/>
            <a:ext cx="1165920" cy="4123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1981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077218"/>
          </a:xfrm>
          <a:prstGeom prst="rect">
            <a:avLst/>
          </a:prstGeom>
          <a:noFill/>
        </p:spPr>
        <p:txBody>
          <a:bodyPr wrap="square" rtlCol="0">
            <a:spAutoFit/>
          </a:bodyPr>
          <a:lstStyle/>
          <a:p>
            <a:pPr lvl="1"/>
            <a:r>
              <a:rPr lang="de-DE" sz="3000" b="1" dirty="0" smtClean="0"/>
              <a:t> Übungsaufgaben</a:t>
            </a:r>
          </a:p>
          <a:p>
            <a:pPr lvl="1"/>
            <a:endParaRPr lang="de-DE" sz="900" b="1" dirty="0" smtClean="0"/>
          </a:p>
          <a:p>
            <a:pPr lvl="1"/>
            <a:r>
              <a:rPr lang="de-DE" sz="2500" b="1" dirty="0" smtClean="0"/>
              <a:t>	Mai 2011 Aufgabe 1</a:t>
            </a:r>
            <a:endParaRPr lang="de-DE" dirty="0"/>
          </a:p>
        </p:txBody>
      </p:sp>
      <p:pic>
        <p:nvPicPr>
          <p:cNvPr id="2" name="Grafik 1"/>
          <p:cNvPicPr>
            <a:picLocks noChangeAspect="1"/>
          </p:cNvPicPr>
          <p:nvPr/>
        </p:nvPicPr>
        <p:blipFill>
          <a:blip r:embed="rId3"/>
          <a:stretch>
            <a:fillRect/>
          </a:stretch>
        </p:blipFill>
        <p:spPr>
          <a:xfrm>
            <a:off x="323528" y="2492896"/>
            <a:ext cx="8537840" cy="15652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http://www.colourbox.de/preview/8295291-188837-question-mark-exclamation-mark-vector-eps8.jpg"/>
          <p:cNvPicPr>
            <a:picLocks noChangeAspect="1" noChangeArrowheads="1"/>
          </p:cNvPicPr>
          <p:nvPr/>
        </p:nvPicPr>
        <p:blipFill rotWithShape="1">
          <a:blip r:embed="rId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r="35765"/>
          <a:stretch/>
        </p:blipFill>
        <p:spPr bwMode="auto">
          <a:xfrm>
            <a:off x="6330721" y="4909765"/>
            <a:ext cx="1098408" cy="174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1010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077218"/>
          </a:xfrm>
          <a:prstGeom prst="rect">
            <a:avLst/>
          </a:prstGeom>
          <a:noFill/>
        </p:spPr>
        <p:txBody>
          <a:bodyPr wrap="square" rtlCol="0">
            <a:spAutoFit/>
          </a:bodyPr>
          <a:lstStyle/>
          <a:p>
            <a:pPr lvl="1"/>
            <a:r>
              <a:rPr lang="de-DE" sz="3000" b="1" dirty="0" smtClean="0"/>
              <a:t> Übungsaufgaben</a:t>
            </a:r>
          </a:p>
          <a:p>
            <a:pPr lvl="1"/>
            <a:endParaRPr lang="de-DE" sz="900" b="1" dirty="0" smtClean="0"/>
          </a:p>
          <a:p>
            <a:pPr lvl="1"/>
            <a:r>
              <a:rPr lang="de-DE" sz="2500" b="1" dirty="0" smtClean="0"/>
              <a:t>	Mai 2011 Aufgabe 1</a:t>
            </a:r>
            <a:endParaRPr lang="de-DE" dirty="0"/>
          </a:p>
        </p:txBody>
      </p:sp>
      <p:pic>
        <p:nvPicPr>
          <p:cNvPr id="4" name="Grafik 3"/>
          <p:cNvPicPr>
            <a:picLocks noChangeAspect="1"/>
          </p:cNvPicPr>
          <p:nvPr/>
        </p:nvPicPr>
        <p:blipFill>
          <a:blip r:embed="rId3"/>
          <a:stretch>
            <a:fillRect/>
          </a:stretch>
        </p:blipFill>
        <p:spPr>
          <a:xfrm>
            <a:off x="395536" y="2348880"/>
            <a:ext cx="8417241" cy="3816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http://www.colourbox.de/preview/8295291-188837-question-mark-exclamation-mark-vector-eps8.jpg"/>
          <p:cNvPicPr>
            <a:picLocks noChangeAspect="1" noChangeArrowheads="1"/>
          </p:cNvPicPr>
          <p:nvPr/>
        </p:nvPicPr>
        <p:blipFill rotWithShape="1">
          <a:blip r:embed="rId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71109"/>
          <a:stretch/>
        </p:blipFill>
        <p:spPr bwMode="auto">
          <a:xfrm>
            <a:off x="7689121" y="2767072"/>
            <a:ext cx="1165920" cy="4123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8649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077218"/>
          </a:xfrm>
          <a:prstGeom prst="rect">
            <a:avLst/>
          </a:prstGeom>
          <a:noFill/>
        </p:spPr>
        <p:txBody>
          <a:bodyPr wrap="square" rtlCol="0">
            <a:spAutoFit/>
          </a:bodyPr>
          <a:lstStyle/>
          <a:p>
            <a:pPr lvl="1"/>
            <a:r>
              <a:rPr lang="de-DE" sz="3000" b="1" dirty="0" smtClean="0"/>
              <a:t> Übungsaufgaben</a:t>
            </a:r>
          </a:p>
          <a:p>
            <a:pPr lvl="1"/>
            <a:endParaRPr lang="de-DE" sz="900" b="1" dirty="0" smtClean="0"/>
          </a:p>
          <a:p>
            <a:pPr lvl="1"/>
            <a:r>
              <a:rPr lang="de-DE" sz="2500" b="1" dirty="0" smtClean="0"/>
              <a:t>	November 2009 Aufgabe 1</a:t>
            </a:r>
            <a:endParaRPr lang="de-DE" dirty="0"/>
          </a:p>
        </p:txBody>
      </p:sp>
      <p:pic>
        <p:nvPicPr>
          <p:cNvPr id="2" name="Grafik 1"/>
          <p:cNvPicPr>
            <a:picLocks noChangeAspect="1"/>
          </p:cNvPicPr>
          <p:nvPr/>
        </p:nvPicPr>
        <p:blipFill>
          <a:blip r:embed="rId3"/>
          <a:stretch>
            <a:fillRect/>
          </a:stretch>
        </p:blipFill>
        <p:spPr>
          <a:xfrm>
            <a:off x="446749" y="2996952"/>
            <a:ext cx="8070597" cy="2304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Grafik 2"/>
          <p:cNvPicPr>
            <a:picLocks noChangeAspect="1"/>
          </p:cNvPicPr>
          <p:nvPr/>
        </p:nvPicPr>
        <p:blipFill>
          <a:blip r:embed="rId4"/>
          <a:stretch>
            <a:fillRect/>
          </a:stretch>
        </p:blipFill>
        <p:spPr>
          <a:xfrm>
            <a:off x="3447994" y="1937470"/>
            <a:ext cx="5069352" cy="7180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descr="http://www.colourbox.de/preview/8295291-188837-question-mark-exclamation-mark-vector-eps8.jpg"/>
          <p:cNvPicPr>
            <a:picLocks noChangeAspect="1" noChangeArrowheads="1"/>
          </p:cNvPicPr>
          <p:nvPr/>
        </p:nvPicPr>
        <p:blipFill rotWithShape="1">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r="35765"/>
          <a:stretch/>
        </p:blipFill>
        <p:spPr bwMode="auto">
          <a:xfrm>
            <a:off x="6667347" y="5445224"/>
            <a:ext cx="761782" cy="1211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928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077218"/>
          </a:xfrm>
          <a:prstGeom prst="rect">
            <a:avLst/>
          </a:prstGeom>
          <a:noFill/>
        </p:spPr>
        <p:txBody>
          <a:bodyPr wrap="square" rtlCol="0">
            <a:spAutoFit/>
          </a:bodyPr>
          <a:lstStyle/>
          <a:p>
            <a:pPr lvl="1"/>
            <a:r>
              <a:rPr lang="de-DE" sz="3000" b="1" dirty="0" smtClean="0"/>
              <a:t> Übungsaufgaben</a:t>
            </a:r>
          </a:p>
          <a:p>
            <a:pPr lvl="1"/>
            <a:endParaRPr lang="de-DE" sz="900" b="1" dirty="0" smtClean="0"/>
          </a:p>
          <a:p>
            <a:pPr lvl="1"/>
            <a:r>
              <a:rPr lang="de-DE" sz="2500" b="1" dirty="0" smtClean="0"/>
              <a:t>	November 2009 Aufgabe 1</a:t>
            </a:r>
            <a:endParaRPr lang="de-DE" dirty="0"/>
          </a:p>
        </p:txBody>
      </p:sp>
      <p:pic>
        <p:nvPicPr>
          <p:cNvPr id="3" name="Grafik 2"/>
          <p:cNvPicPr>
            <a:picLocks noChangeAspect="1"/>
          </p:cNvPicPr>
          <p:nvPr/>
        </p:nvPicPr>
        <p:blipFill>
          <a:blip r:embed="rId3"/>
          <a:stretch>
            <a:fillRect/>
          </a:stretch>
        </p:blipFill>
        <p:spPr>
          <a:xfrm>
            <a:off x="3447994" y="1937470"/>
            <a:ext cx="5069352" cy="7180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Grafik 3"/>
          <p:cNvPicPr>
            <a:picLocks noChangeAspect="1"/>
          </p:cNvPicPr>
          <p:nvPr/>
        </p:nvPicPr>
        <p:blipFill>
          <a:blip r:embed="rId4"/>
          <a:stretch>
            <a:fillRect/>
          </a:stretch>
        </p:blipFill>
        <p:spPr>
          <a:xfrm>
            <a:off x="467544" y="2780928"/>
            <a:ext cx="7737500" cy="3960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descr="http://www.colourbox.de/preview/8295291-188837-question-mark-exclamation-mark-vector-eps8.jpg"/>
          <p:cNvPicPr>
            <a:picLocks noChangeAspect="1" noChangeArrowheads="1"/>
          </p:cNvPicPr>
          <p:nvPr/>
        </p:nvPicPr>
        <p:blipFill rotWithShape="1">
          <a:blip r:embed="rId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71109"/>
          <a:stretch/>
        </p:blipFill>
        <p:spPr bwMode="auto">
          <a:xfrm>
            <a:off x="7951887" y="2492896"/>
            <a:ext cx="1165920" cy="4123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5431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077218"/>
          </a:xfrm>
          <a:prstGeom prst="rect">
            <a:avLst/>
          </a:prstGeom>
          <a:noFill/>
        </p:spPr>
        <p:txBody>
          <a:bodyPr wrap="square" rtlCol="0">
            <a:spAutoFit/>
          </a:bodyPr>
          <a:lstStyle/>
          <a:p>
            <a:pPr lvl="1"/>
            <a:r>
              <a:rPr lang="de-DE" sz="3000" b="1" dirty="0" smtClean="0"/>
              <a:t> Übungsaufgaben</a:t>
            </a:r>
          </a:p>
          <a:p>
            <a:pPr lvl="1"/>
            <a:endParaRPr lang="de-DE" sz="900" b="1" dirty="0" smtClean="0"/>
          </a:p>
          <a:p>
            <a:pPr lvl="1"/>
            <a:r>
              <a:rPr lang="de-DE" sz="2500" b="1" dirty="0" smtClean="0"/>
              <a:t>	Mai 2010 Aufgabe 1</a:t>
            </a:r>
            <a:endParaRPr lang="de-DE" dirty="0"/>
          </a:p>
        </p:txBody>
      </p:sp>
      <p:pic>
        <p:nvPicPr>
          <p:cNvPr id="2" name="Grafik 1"/>
          <p:cNvPicPr>
            <a:picLocks noChangeAspect="1"/>
          </p:cNvPicPr>
          <p:nvPr/>
        </p:nvPicPr>
        <p:blipFill>
          <a:blip r:embed="rId3"/>
          <a:stretch>
            <a:fillRect/>
          </a:stretch>
        </p:blipFill>
        <p:spPr>
          <a:xfrm>
            <a:off x="251520" y="2852936"/>
            <a:ext cx="8518954" cy="2376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Grafik 4"/>
          <p:cNvPicPr>
            <a:picLocks noChangeAspect="1"/>
          </p:cNvPicPr>
          <p:nvPr/>
        </p:nvPicPr>
        <p:blipFill>
          <a:blip r:embed="rId4"/>
          <a:stretch>
            <a:fillRect/>
          </a:stretch>
        </p:blipFill>
        <p:spPr>
          <a:xfrm>
            <a:off x="3986729" y="1904469"/>
            <a:ext cx="4766319" cy="850355"/>
          </a:xfrm>
          <a:prstGeom prst="rect">
            <a:avLst/>
          </a:prstGeom>
        </p:spPr>
      </p:pic>
      <p:pic>
        <p:nvPicPr>
          <p:cNvPr id="7" name="Picture 2" descr="http://www.colourbox.de/preview/8295291-188837-question-mark-exclamation-mark-vector-eps8.jpg"/>
          <p:cNvPicPr>
            <a:picLocks noChangeAspect="1" noChangeArrowheads="1"/>
          </p:cNvPicPr>
          <p:nvPr/>
        </p:nvPicPr>
        <p:blipFill rotWithShape="1">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r="35765"/>
          <a:stretch/>
        </p:blipFill>
        <p:spPr bwMode="auto">
          <a:xfrm>
            <a:off x="6667347" y="5445224"/>
            <a:ext cx="761782" cy="1211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7679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Datumsplatzhalter 5"/>
          <p:cNvSpPr>
            <a:spLocks noGrp="1"/>
          </p:cNvSpPr>
          <p:nvPr>
            <p:ph type="dt" sz="quarter" idx="2"/>
          </p:nvPr>
        </p:nvSpPr>
        <p:spPr>
          <a:xfrm>
            <a:off x="0" y="0"/>
            <a:ext cx="2195513" cy="200025"/>
          </a:xfrm>
        </p:spPr>
        <p:txBody>
          <a:bodyPr/>
          <a:lstStyle/>
          <a:p>
            <a:r>
              <a:rPr lang="de-DE"/>
              <a:t>© Skript IHK Augsburg in Überarbeitung Christian Zerle</a:t>
            </a:r>
          </a:p>
        </p:txBody>
      </p:sp>
      <p:sp>
        <p:nvSpPr>
          <p:cNvPr id="20" name="Textfeld 19"/>
          <p:cNvSpPr txBox="1"/>
          <p:nvPr/>
        </p:nvSpPr>
        <p:spPr>
          <a:xfrm>
            <a:off x="-180528" y="518789"/>
            <a:ext cx="8715375" cy="1077218"/>
          </a:xfrm>
          <a:prstGeom prst="rect">
            <a:avLst/>
          </a:prstGeom>
          <a:noFill/>
        </p:spPr>
        <p:txBody>
          <a:bodyPr wrap="square" rtlCol="0">
            <a:spAutoFit/>
          </a:bodyPr>
          <a:lstStyle/>
          <a:p>
            <a:pPr lvl="1"/>
            <a:r>
              <a:rPr lang="de-DE" sz="3000" b="1" dirty="0" smtClean="0"/>
              <a:t> Übungsaufgaben</a:t>
            </a:r>
          </a:p>
          <a:p>
            <a:pPr lvl="1"/>
            <a:endParaRPr lang="de-DE" sz="900" b="1" dirty="0" smtClean="0"/>
          </a:p>
          <a:p>
            <a:pPr lvl="1"/>
            <a:r>
              <a:rPr lang="de-DE" sz="2500" b="1" dirty="0" smtClean="0"/>
              <a:t>	Mai 2010 Aufgabe 1</a:t>
            </a:r>
            <a:endParaRPr lang="de-DE" dirty="0"/>
          </a:p>
        </p:txBody>
      </p:sp>
      <p:pic>
        <p:nvPicPr>
          <p:cNvPr id="5" name="Grafik 4"/>
          <p:cNvPicPr>
            <a:picLocks noChangeAspect="1"/>
          </p:cNvPicPr>
          <p:nvPr/>
        </p:nvPicPr>
        <p:blipFill>
          <a:blip r:embed="rId3"/>
          <a:stretch>
            <a:fillRect/>
          </a:stretch>
        </p:blipFill>
        <p:spPr>
          <a:xfrm>
            <a:off x="4177159" y="1310911"/>
            <a:ext cx="4766319" cy="8503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Grafik 2"/>
          <p:cNvPicPr>
            <a:picLocks noChangeAspect="1"/>
          </p:cNvPicPr>
          <p:nvPr/>
        </p:nvPicPr>
        <p:blipFill>
          <a:blip r:embed="rId4"/>
          <a:stretch>
            <a:fillRect/>
          </a:stretch>
        </p:blipFill>
        <p:spPr>
          <a:xfrm>
            <a:off x="539552" y="2357977"/>
            <a:ext cx="8403926" cy="43354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descr="http://www.colourbox.de/preview/8295291-188837-question-mark-exclamation-mark-vector-eps8.jpg"/>
          <p:cNvPicPr>
            <a:picLocks noChangeAspect="1" noChangeArrowheads="1"/>
          </p:cNvPicPr>
          <p:nvPr/>
        </p:nvPicPr>
        <p:blipFill rotWithShape="1">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71109"/>
          <a:stretch/>
        </p:blipFill>
        <p:spPr bwMode="auto">
          <a:xfrm>
            <a:off x="8534847" y="4797152"/>
            <a:ext cx="445840" cy="1576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2710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trömung">
  <a:themeElements>
    <a:clrScheme name="Strömung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ömung">
      <a:majorFont>
        <a:latin typeface="Garamond"/>
        <a:ea typeface=""/>
        <a:cs typeface=""/>
      </a:majorFont>
      <a:minorFont>
        <a:latin typeface="Garamond"/>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ömung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ömung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ömung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ömung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ömung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ömung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ömung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ömung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ömung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0</TotalTime>
  <Words>3141</Words>
  <Application>Microsoft Office PowerPoint</Application>
  <PresentationFormat>Bildschirmpräsentation (4:3)</PresentationFormat>
  <Paragraphs>1392</Paragraphs>
  <Slides>97</Slides>
  <Notes>97</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97</vt:i4>
      </vt:variant>
    </vt:vector>
  </HeadingPairs>
  <TitlesOfParts>
    <vt:vector size="105" baseType="lpstr">
      <vt:lpstr>Arial</vt:lpstr>
      <vt:lpstr>Arial Black</vt:lpstr>
      <vt:lpstr>Batang</vt:lpstr>
      <vt:lpstr>Courier New</vt:lpstr>
      <vt:lpstr>Garamond</vt:lpstr>
      <vt:lpstr>Wingdings</vt:lpstr>
      <vt:lpstr>Strömung</vt:lpstr>
      <vt:lpstr>Worksheet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 Zerle  Ra zerle@vr-web.de</dc:title>
  <dc:creator>christian zerle</dc:creator>
  <cp:lastModifiedBy>Christian Zerle</cp:lastModifiedBy>
  <cp:revision>1845</cp:revision>
  <dcterms:created xsi:type="dcterms:W3CDTF">2003-08-26T16:54:57Z</dcterms:created>
  <dcterms:modified xsi:type="dcterms:W3CDTF">2016-09-30T20:39:46Z</dcterms:modified>
</cp:coreProperties>
</file>